
<file path=[Content_Types].xml><?xml version="1.0" encoding="utf-8"?>
<Types xmlns="http://schemas.openxmlformats.org/package/2006/content-types">
  <Override PartName="/ppt/slides/slide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charts/chart13.xml" ContentType="application/vnd.openxmlformats-officedocument.drawingml.chart+xml"/>
  <Override PartName="/ppt/charts/chart14.xml" ContentType="application/vnd.openxmlformats-officedocument.drawingml.char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hart8.xml" ContentType="application/vnd.openxmlformats-officedocument.drawingml.chart+xml"/>
  <Override PartName="/ppt/charts/chart9.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3"/>
  </p:notesMasterIdLst>
  <p:handoutMasterIdLst>
    <p:handoutMasterId r:id="rId24"/>
  </p:handoutMasterIdLst>
  <p:sldIdLst>
    <p:sldId id="279" r:id="rId2"/>
    <p:sldId id="280" r:id="rId3"/>
    <p:sldId id="281" r:id="rId4"/>
    <p:sldId id="267"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9" r:id="rId19"/>
    <p:sldId id="296" r:id="rId20"/>
    <p:sldId id="297" r:id="rId21"/>
    <p:sldId id="298"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197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SCENF2A\FBBUDGET$\!!%20Working%20Documents\2014-2015\Budget%20Request\Summary%20Walkdown%20Sheets%20for%202014-15%20Budget%20Reques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SCENF2A\FBBUDGET$\!!%20Working%20Documents\2014-2015\Budget%20Request\Summary%20Walkdown%20Sheets%20for%202014-15%20Budget%20Reques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CENF2A\FBBUDGET$\!!%20Working%20Documents\2014-2015\Budget%20Request\Summary%20Walkdown%20Sheets%20for%202014-15%20Budget%20Request.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agerjo\AppData\Local\Microsoft\Windows\Temporary%20Internet%20Files\Content.Outlook\7UNGJIPV\Trends%20in%20College%20Pricing%20-%202013-14%20Tuition%20affordability%20graph%20r3.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BEATONMA\AppData\Local\Microsoft\Windows\Temporary%20Internet%20Files\Content.Outlook\IUB1JLWI\New%20$750M%20approp%20in%202014-15%20and%20thereafter2%20w%20line%20graph%20(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snycffs1\fdrive\Shared\Capital%20Budget%20Request%202014%2015\Background%20and%20Chart%20Data\Gurney%20and%20Goldstein%20Data%20for%20Capital%20Budget%20Request%20PPT%20charts%2011.1.1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snycffs1\fdrive\Shared\Capital%20Budget%20Request%202014%2015\Background%20and%20Chart%20Data\Gurney%20and%20Goldstein%20Data%20for%20Capital%20Budget%20Request%20PPT%20charts%2011.1.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snycffs1\fdrive\Shared\Fiscal%20Management\2014-15%20Budget%20Prep\Hospital%20List\Hospital%20Capital%20Request%20Excel%20File.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snycffs1\fdrive\Shared\Capital%20Budget%20Request%202014%2015\Background%20and%20Chart%20Data\Gurney%20and%20Goldstein%20Data%20for%20Capital%20Budget%20Request%20PPT%20charts%2011.1.13.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snycffs1\fdrive\Shared\Capital%20Budget%20Request%202014%2015\Background%20and%20Chart%20Data\Gurney%20and%20Goldstein%20Data%20for%20Capital%20Budget%20Request%20PPT%20charts%2011.1.1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SCENF2A\FBBUDGET$\!!%20Working%20Documents\2013-2014\Working\Josh\Tuition%20and%20Fee%20Revenue\State-operated%20tuition%20rate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SCENF2A\FBBUDGET$\!!%20Working%20Documents\2013-2014\Working\Josh\Tuition%20and%20Fee%20Revenue\State-operated%20tuition%20rat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SCENF2A\FBBUDGET$\!!%20Working%20Documents\2013-2014\Working\Josh\2014-15\Copy%20of%20Trends%20in%20College%20Pricing%20-%202013-14%20Tuition%20affordability%20graph%20r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a:t>Projected State Budget Gaps</a:t>
            </a:r>
          </a:p>
        </c:rich>
      </c:tx>
      <c:layout>
        <c:manualLayout>
          <c:xMode val="edge"/>
          <c:yMode val="edge"/>
          <c:x val="0.24692209811168536"/>
          <c:y val="2.4893034678986452E-2"/>
        </c:manualLayout>
      </c:layout>
    </c:title>
    <c:plotArea>
      <c:layout/>
      <c:barChart>
        <c:barDir val="col"/>
        <c:grouping val="clustered"/>
        <c:ser>
          <c:idx val="0"/>
          <c:order val="0"/>
          <c:tx>
            <c:strRef>
              <c:f>Sheet1!$B$1</c:f>
              <c:strCache>
                <c:ptCount val="1"/>
                <c:pt idx="0">
                  <c:v>Gaps</c:v>
                </c:pt>
              </c:strCache>
            </c:strRef>
          </c:tx>
          <c:dLbls>
            <c:dLbl>
              <c:idx val="0"/>
              <c:layout>
                <c:manualLayout>
                  <c:x val="-6.2893081761006709E-3"/>
                  <c:y val="0"/>
                </c:manualLayout>
              </c:layout>
              <c:showVal val="1"/>
            </c:dLbl>
            <c:dLbl>
              <c:idx val="1"/>
              <c:layout>
                <c:manualLayout>
                  <c:x val="3.1446540880503363E-3"/>
                  <c:y val="-3.1116293348733047E-3"/>
                </c:manualLayout>
              </c:layout>
              <c:showVal val="1"/>
            </c:dLbl>
            <c:numFmt formatCode="_(&quot;$&quot;* #,##0.0_)&quot;B&quot;;_(&quot;$&quot;* \(#,##0.0\);_(&quot;$&quot;* &quot;-&quot;?_);_(@_)" sourceLinked="0"/>
            <c:txPr>
              <a:bodyPr/>
              <a:lstStyle/>
              <a:p>
                <a:pPr>
                  <a:defRPr b="1"/>
                </a:pPr>
                <a:endParaRPr lang="en-US"/>
              </a:p>
            </c:txPr>
            <c:showVal val="1"/>
          </c:dLbls>
          <c:cat>
            <c:strRef>
              <c:f>Sheet1!$A$2:$A$4</c:f>
              <c:strCache>
                <c:ptCount val="3"/>
                <c:pt idx="0">
                  <c:v>2014/15</c:v>
                </c:pt>
                <c:pt idx="1">
                  <c:v>2015/16</c:v>
                </c:pt>
                <c:pt idx="2">
                  <c:v>2016/17</c:v>
                </c:pt>
              </c:strCache>
            </c:strRef>
          </c:cat>
          <c:val>
            <c:numRef>
              <c:f>Sheet1!$B$2:$B$4</c:f>
              <c:numCache>
                <c:formatCode>General</c:formatCode>
                <c:ptCount val="3"/>
                <c:pt idx="0">
                  <c:v>1.7420000000000015</c:v>
                </c:pt>
                <c:pt idx="1">
                  <c:v>2.8889999999999998</c:v>
                </c:pt>
                <c:pt idx="2">
                  <c:v>2.948</c:v>
                </c:pt>
              </c:numCache>
            </c:numRef>
          </c:val>
        </c:ser>
        <c:axId val="108637184"/>
        <c:axId val="108648704"/>
      </c:barChart>
      <c:catAx>
        <c:axId val="108637184"/>
        <c:scaling>
          <c:orientation val="minMax"/>
        </c:scaling>
        <c:axPos val="b"/>
        <c:tickLblPos val="nextTo"/>
        <c:txPr>
          <a:bodyPr/>
          <a:lstStyle/>
          <a:p>
            <a:pPr>
              <a:defRPr b="1"/>
            </a:pPr>
            <a:endParaRPr lang="en-US"/>
          </a:p>
        </c:txPr>
        <c:crossAx val="108648704"/>
        <c:crosses val="autoZero"/>
        <c:auto val="1"/>
        <c:lblAlgn val="ctr"/>
        <c:lblOffset val="100"/>
      </c:catAx>
      <c:valAx>
        <c:axId val="108648704"/>
        <c:scaling>
          <c:orientation val="minMax"/>
        </c:scaling>
        <c:axPos val="l"/>
        <c:majorGridlines/>
        <c:numFmt formatCode="_(&quot;$&quot;* #,##0.0_)&quot;B&quot;;_(&quot;$&quot;* \(#,##0.0\);_(&quot;$&quot;* &quot;-&quot;?_)&quot;B&quot;;_(@_)" sourceLinked="0"/>
        <c:tickLblPos val="nextTo"/>
        <c:txPr>
          <a:bodyPr/>
          <a:lstStyle/>
          <a:p>
            <a:pPr>
              <a:defRPr b="1"/>
            </a:pPr>
            <a:endParaRPr lang="en-US"/>
          </a:p>
        </c:txPr>
        <c:crossAx val="108637184"/>
        <c:crosses val="autoZero"/>
        <c:crossBetween val="between"/>
      </c:valAx>
    </c:plotArea>
    <c:plotVisOnly val="1"/>
  </c:chart>
  <c:txPr>
    <a:bodyPr/>
    <a:lstStyle/>
    <a:p>
      <a:pPr>
        <a:defRPr sz="1200">
          <a:latin typeface="+mj-lt"/>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200"/>
            </a:pPr>
            <a:r>
              <a:rPr lang="en-US" sz="1200" dirty="0"/>
              <a:t>Annual Direct State Tax Support for </a:t>
            </a:r>
            <a:r>
              <a:rPr lang="en-US" sz="1200" dirty="0" smtClean="0"/>
              <a:t>SUNY</a:t>
            </a:r>
            <a:r>
              <a:rPr lang="en-US" sz="1200" baseline="30000" dirty="0" smtClean="0"/>
              <a:t>2</a:t>
            </a:r>
            <a:endParaRPr lang="en-US" sz="1200" baseline="30000" dirty="0"/>
          </a:p>
        </c:rich>
      </c:tx>
      <c:layout>
        <c:manualLayout>
          <c:xMode val="edge"/>
          <c:yMode val="edge"/>
          <c:x val="0.16541672856930661"/>
          <c:y val="6.2232586697466103E-3"/>
        </c:manualLayout>
      </c:layout>
    </c:title>
    <c:plotArea>
      <c:layout/>
      <c:barChart>
        <c:barDir val="col"/>
        <c:grouping val="clustered"/>
        <c:ser>
          <c:idx val="4"/>
          <c:order val="0"/>
          <c:tx>
            <c:strRef>
              <c:f>'Misc. Chart Data'!$I$28</c:f>
              <c:strCache>
                <c:ptCount val="1"/>
                <c:pt idx="0">
                  <c:v>Total</c:v>
                </c:pt>
              </c:strCache>
            </c:strRef>
          </c:tx>
          <c:spPr>
            <a:solidFill>
              <a:srgbClr val="1F497D">
                <a:lumMod val="60000"/>
                <a:lumOff val="40000"/>
              </a:srgbClr>
            </a:solidFill>
          </c:spPr>
          <c:dLbls>
            <c:dLbl>
              <c:idx val="1"/>
              <c:layout>
                <c:manualLayout>
                  <c:x val="6.2893081761007091E-3"/>
                  <c:y val="-4.3562810688226324E-2"/>
                </c:manualLayout>
              </c:layout>
              <c:showVal val="1"/>
            </c:dLbl>
            <c:dLbl>
              <c:idx val="2"/>
              <c:layout>
                <c:manualLayout>
                  <c:x val="6.2893081761006588E-3"/>
                  <c:y val="-2.4893034678986431E-2"/>
                </c:manualLayout>
              </c:layout>
              <c:showVal val="1"/>
            </c:dLbl>
            <c:dLbl>
              <c:idx val="3"/>
              <c:layout>
                <c:manualLayout>
                  <c:x val="9.4339622641509448E-3"/>
                  <c:y val="-2.8004664013859742E-2"/>
                </c:manualLayout>
              </c:layout>
              <c:showVal val="1"/>
            </c:dLbl>
            <c:txPr>
              <a:bodyPr/>
              <a:lstStyle/>
              <a:p>
                <a:pPr>
                  <a:defRPr b="1" u="sng"/>
                </a:pPr>
                <a:endParaRPr lang="en-US"/>
              </a:p>
            </c:txPr>
            <c:showVal val="1"/>
          </c:dLbls>
          <c:cat>
            <c:strRef>
              <c:f>'Misc. Chart Data'!$J$23:$M$23</c:f>
              <c:strCache>
                <c:ptCount val="4"/>
                <c:pt idx="0">
                  <c:v>2010/11</c:v>
                </c:pt>
                <c:pt idx="1">
                  <c:v>2011/12</c:v>
                </c:pt>
                <c:pt idx="2">
                  <c:v>2012/13</c:v>
                </c:pt>
                <c:pt idx="3">
                  <c:v>2013/14</c:v>
                </c:pt>
              </c:strCache>
            </c:strRef>
          </c:cat>
          <c:val>
            <c:numRef>
              <c:f>'Misc. Chart Data'!$J$28:$M$28</c:f>
              <c:numCache>
                <c:formatCode>_("$"* #,##0.0_)"B";_(* \(#,##0.0\);_(* "-"??_);_(@_)</c:formatCode>
                <c:ptCount val="4"/>
                <c:pt idx="0">
                  <c:v>1.83745062</c:v>
                </c:pt>
                <c:pt idx="1">
                  <c:v>1.7151306449999992</c:v>
                </c:pt>
                <c:pt idx="2">
                  <c:v>1.7310251999999993</c:v>
                </c:pt>
                <c:pt idx="3">
                  <c:v>1.7205441650000002</c:v>
                </c:pt>
              </c:numCache>
            </c:numRef>
          </c:val>
        </c:ser>
        <c:axId val="108853504"/>
        <c:axId val="108877696"/>
      </c:barChart>
      <c:catAx>
        <c:axId val="108853504"/>
        <c:scaling>
          <c:orientation val="minMax"/>
        </c:scaling>
        <c:axPos val="b"/>
        <c:tickLblPos val="nextTo"/>
        <c:txPr>
          <a:bodyPr/>
          <a:lstStyle/>
          <a:p>
            <a:pPr>
              <a:defRPr b="1"/>
            </a:pPr>
            <a:endParaRPr lang="en-US"/>
          </a:p>
        </c:txPr>
        <c:crossAx val="108877696"/>
        <c:crosses val="autoZero"/>
        <c:auto val="1"/>
        <c:lblAlgn val="ctr"/>
        <c:lblOffset val="100"/>
      </c:catAx>
      <c:valAx>
        <c:axId val="108877696"/>
        <c:scaling>
          <c:orientation val="minMax"/>
          <c:min val="0"/>
        </c:scaling>
        <c:axPos val="l"/>
        <c:majorGridlines/>
        <c:numFmt formatCode="_(&quot;$&quot;* #,##0.0_)&quot;B&quot;;_(* \(#,##0.0\);_(* &quot;-&quot;??_);_(@_)" sourceLinked="1"/>
        <c:tickLblPos val="nextTo"/>
        <c:txPr>
          <a:bodyPr/>
          <a:lstStyle/>
          <a:p>
            <a:pPr>
              <a:defRPr sz="900" b="1"/>
            </a:pPr>
            <a:endParaRPr lang="en-US"/>
          </a:p>
        </c:txPr>
        <c:crossAx val="108853504"/>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100"/>
            </a:pPr>
            <a:r>
              <a:rPr lang="en-US" sz="1100" dirty="0"/>
              <a:t>Annual Direct Capital Appropriations for SUNY</a:t>
            </a:r>
          </a:p>
        </c:rich>
      </c:tx>
      <c:layout>
        <c:manualLayout>
          <c:xMode val="edge"/>
          <c:yMode val="edge"/>
          <c:x val="0.18330188679245343"/>
          <c:y val="2.4893034678986431E-2"/>
        </c:manualLayout>
      </c:layout>
    </c:title>
    <c:plotArea>
      <c:layout/>
      <c:barChart>
        <c:barDir val="col"/>
        <c:grouping val="clustered"/>
        <c:ser>
          <c:idx val="0"/>
          <c:order val="0"/>
          <c:spPr>
            <a:solidFill>
              <a:schemeClr val="tx2">
                <a:lumMod val="60000"/>
                <a:lumOff val="40000"/>
              </a:schemeClr>
            </a:solidFill>
          </c:spPr>
          <c:dLbls>
            <c:dLbl>
              <c:idx val="0"/>
              <c:layout>
                <c:manualLayout>
                  <c:x val="0"/>
                  <c:y val="-4.2459018768414646E-2"/>
                </c:manualLayout>
              </c:layout>
              <c:showVal val="1"/>
            </c:dLbl>
            <c:dLbl>
              <c:idx val="1"/>
              <c:layout>
                <c:manualLayout>
                  <c:x val="0"/>
                  <c:y val="-2.8306012512276452E-2"/>
                </c:manualLayout>
              </c:layout>
              <c:showVal val="1"/>
            </c:dLbl>
            <c:txPr>
              <a:bodyPr/>
              <a:lstStyle/>
              <a:p>
                <a:pPr>
                  <a:defRPr b="1"/>
                </a:pPr>
                <a:endParaRPr lang="en-US"/>
              </a:p>
            </c:txPr>
            <c:showVal val="1"/>
          </c:dLbls>
          <c:cat>
            <c:strRef>
              <c:f>'Misc. Chart Data'!$O$33:$O$36</c:f>
              <c:strCache>
                <c:ptCount val="4"/>
                <c:pt idx="0">
                  <c:v> 2010/11 </c:v>
                </c:pt>
                <c:pt idx="1">
                  <c:v> 2011/12 </c:v>
                </c:pt>
                <c:pt idx="2">
                  <c:v> 2012/13 </c:v>
                </c:pt>
                <c:pt idx="3">
                  <c:v> 2013/14 </c:v>
                </c:pt>
              </c:strCache>
            </c:strRef>
          </c:cat>
          <c:val>
            <c:numRef>
              <c:f>'Misc. Chart Data'!$P$33:$P$36</c:f>
              <c:numCache>
                <c:formatCode>_("$"* #,##0.0_)"M";_(* \(#,##0.0\);_(* "-"??_);_(@_)</c:formatCode>
                <c:ptCount val="4"/>
                <c:pt idx="0">
                  <c:v>572</c:v>
                </c:pt>
                <c:pt idx="1">
                  <c:v>582</c:v>
                </c:pt>
                <c:pt idx="2">
                  <c:v>852</c:v>
                </c:pt>
                <c:pt idx="3">
                  <c:v>187</c:v>
                </c:pt>
              </c:numCache>
            </c:numRef>
          </c:val>
        </c:ser>
        <c:axId val="122913920"/>
        <c:axId val="122929920"/>
      </c:barChart>
      <c:catAx>
        <c:axId val="122913920"/>
        <c:scaling>
          <c:orientation val="minMax"/>
        </c:scaling>
        <c:axPos val="b"/>
        <c:tickLblPos val="nextTo"/>
        <c:txPr>
          <a:bodyPr/>
          <a:lstStyle/>
          <a:p>
            <a:pPr>
              <a:defRPr b="1"/>
            </a:pPr>
            <a:endParaRPr lang="en-US"/>
          </a:p>
        </c:txPr>
        <c:crossAx val="122929920"/>
        <c:crosses val="autoZero"/>
        <c:auto val="1"/>
        <c:lblAlgn val="ctr"/>
        <c:lblOffset val="100"/>
      </c:catAx>
      <c:valAx>
        <c:axId val="122929920"/>
        <c:scaling>
          <c:orientation val="minMax"/>
        </c:scaling>
        <c:axPos val="l"/>
        <c:majorGridlines/>
        <c:numFmt formatCode="_(&quot;$&quot;* #,##0.0_)&quot;M&quot;;_(* \(#,##0.0\);_(* &quot;-&quot;??_);_(@_)" sourceLinked="1"/>
        <c:tickLblPos val="nextTo"/>
        <c:txPr>
          <a:bodyPr/>
          <a:lstStyle/>
          <a:p>
            <a:pPr>
              <a:defRPr sz="900" b="1"/>
            </a:pPr>
            <a:endParaRPr lang="en-US"/>
          </a:p>
        </c:txPr>
        <c:crossAx val="122913920"/>
        <c:crosses val="autoZero"/>
        <c:crossBetween val="between"/>
      </c:valAx>
    </c:plotArea>
    <c:plotVisOnly val="1"/>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dirty="0"/>
              <a:t>Outstanding Debt and Room Left Under Statutory Debt Cap</a:t>
            </a:r>
          </a:p>
        </c:rich>
      </c:tx>
      <c:layout>
        <c:manualLayout>
          <c:xMode val="edge"/>
          <c:yMode val="edge"/>
          <c:x val="0.17158045345096243"/>
          <c:y val="5.8139534883721129E-3"/>
        </c:manualLayout>
      </c:layout>
    </c:title>
    <c:plotArea>
      <c:layout>
        <c:manualLayout>
          <c:layoutTarget val="inner"/>
          <c:xMode val="edge"/>
          <c:yMode val="edge"/>
          <c:x val="0.14331022158816917"/>
          <c:y val="0.11128639443325412"/>
          <c:w val="0.8244198810287191"/>
          <c:h val="0.74588056216810394"/>
        </c:manualLayout>
      </c:layout>
      <c:barChart>
        <c:barDir val="col"/>
        <c:grouping val="stacked"/>
        <c:ser>
          <c:idx val="0"/>
          <c:order val="0"/>
          <c:tx>
            <c:strRef>
              <c:f>'Misc. Chart Data'!$J$14</c:f>
              <c:strCache>
                <c:ptCount val="1"/>
                <c:pt idx="0">
                  <c:v>Outstanding Debt</c:v>
                </c:pt>
              </c:strCache>
            </c:strRef>
          </c:tx>
          <c:dLbls>
            <c:txPr>
              <a:bodyPr/>
              <a:lstStyle/>
              <a:p>
                <a:pPr>
                  <a:defRPr b="1"/>
                </a:pPr>
                <a:endParaRPr lang="en-US"/>
              </a:p>
            </c:txPr>
            <c:showVal val="1"/>
          </c:dLbls>
          <c:cat>
            <c:strRef>
              <c:f>'Misc. Chart Data'!$I$15:$I$19</c:f>
              <c:strCache>
                <c:ptCount val="5"/>
                <c:pt idx="0">
                  <c:v>2013/14</c:v>
                </c:pt>
                <c:pt idx="1">
                  <c:v>2014/15</c:v>
                </c:pt>
                <c:pt idx="2">
                  <c:v>2015/16</c:v>
                </c:pt>
                <c:pt idx="3">
                  <c:v>2016/17</c:v>
                </c:pt>
                <c:pt idx="4">
                  <c:v>2017/18</c:v>
                </c:pt>
              </c:strCache>
            </c:strRef>
          </c:cat>
          <c:val>
            <c:numRef>
              <c:f>'Misc. Chart Data'!$J$15:$J$19</c:f>
              <c:numCache>
                <c:formatCode>_("$"* #,##0.0_)"B";_("$"* \(#,##0\);_("$"* "-"??_)"B";_(@_)</c:formatCode>
                <c:ptCount val="5"/>
                <c:pt idx="0">
                  <c:v>40.432000000000002</c:v>
                </c:pt>
                <c:pt idx="1">
                  <c:v>43.639000000000003</c:v>
                </c:pt>
                <c:pt idx="2">
                  <c:v>46.516999999999996</c:v>
                </c:pt>
                <c:pt idx="3">
                  <c:v>48.902000000000001</c:v>
                </c:pt>
                <c:pt idx="4">
                  <c:v>50.657000000000004</c:v>
                </c:pt>
              </c:numCache>
            </c:numRef>
          </c:val>
        </c:ser>
        <c:ser>
          <c:idx val="1"/>
          <c:order val="1"/>
          <c:tx>
            <c:strRef>
              <c:f>'Misc. Chart Data'!$K$14</c:f>
              <c:strCache>
                <c:ptCount val="1"/>
                <c:pt idx="0">
                  <c:v>Remaining Cap Room</c:v>
                </c:pt>
              </c:strCache>
            </c:strRef>
          </c:tx>
          <c:dLbls>
            <c:dLbl>
              <c:idx val="0"/>
              <c:layout>
                <c:manualLayout>
                  <c:x val="3.1446540880503333E-3"/>
                  <c:y val="-3.1116293348733039E-2"/>
                </c:manualLayout>
              </c:layout>
              <c:showVal val="1"/>
            </c:dLbl>
            <c:dLbl>
              <c:idx val="1"/>
              <c:layout>
                <c:manualLayout>
                  <c:x val="-6.2893081761006631E-3"/>
                  <c:y val="-1.8669776009239823E-2"/>
                </c:manualLayout>
              </c:layout>
              <c:showVal val="1"/>
            </c:dLbl>
            <c:dLbl>
              <c:idx val="2"/>
              <c:layout>
                <c:manualLayout>
                  <c:x val="0"/>
                  <c:y val="-2.4893034678986431E-2"/>
                </c:manualLayout>
              </c:layout>
              <c:showVal val="1"/>
            </c:dLbl>
            <c:dLbl>
              <c:idx val="3"/>
              <c:layout>
                <c:manualLayout>
                  <c:x val="6.2893081761006631E-3"/>
                  <c:y val="-1.8669776009239823E-2"/>
                </c:manualLayout>
              </c:layout>
              <c:showVal val="1"/>
            </c:dLbl>
            <c:txPr>
              <a:bodyPr/>
              <a:lstStyle/>
              <a:p>
                <a:pPr>
                  <a:defRPr b="1"/>
                </a:pPr>
                <a:endParaRPr lang="en-US"/>
              </a:p>
            </c:txPr>
            <c:showVal val="1"/>
          </c:dLbls>
          <c:cat>
            <c:strRef>
              <c:f>'Misc. Chart Data'!$I$15:$I$19</c:f>
              <c:strCache>
                <c:ptCount val="5"/>
                <c:pt idx="0">
                  <c:v>2013/14</c:v>
                </c:pt>
                <c:pt idx="1">
                  <c:v>2014/15</c:v>
                </c:pt>
                <c:pt idx="2">
                  <c:v>2015/16</c:v>
                </c:pt>
                <c:pt idx="3">
                  <c:v>2016/17</c:v>
                </c:pt>
                <c:pt idx="4">
                  <c:v>2017/18</c:v>
                </c:pt>
              </c:strCache>
            </c:strRef>
          </c:cat>
          <c:val>
            <c:numRef>
              <c:f>'Misc. Chart Data'!$K$15:$K$19</c:f>
              <c:numCache>
                <c:formatCode>_("$"* #,##0.0_)"B";_("$"* \(#,##0\);_("$"* "-"??_)"B";_(@_)</c:formatCode>
                <c:ptCount val="5"/>
                <c:pt idx="0">
                  <c:v>2.3930000000000007</c:v>
                </c:pt>
                <c:pt idx="1">
                  <c:v>1.4409999999999947</c:v>
                </c:pt>
                <c:pt idx="2">
                  <c:v>0.75300000000000045</c:v>
                </c:pt>
                <c:pt idx="3">
                  <c:v>0.71900000000000153</c:v>
                </c:pt>
                <c:pt idx="4">
                  <c:v>1.4830000000000039</c:v>
                </c:pt>
              </c:numCache>
            </c:numRef>
          </c:val>
        </c:ser>
        <c:gapWidth val="31"/>
        <c:overlap val="100"/>
        <c:axId val="83087360"/>
        <c:axId val="83088896"/>
      </c:barChart>
      <c:lineChart>
        <c:grouping val="standard"/>
        <c:ser>
          <c:idx val="2"/>
          <c:order val="2"/>
          <c:tx>
            <c:strRef>
              <c:f>'Misc. Chart Data'!$L$13:$L$14</c:f>
              <c:strCache>
                <c:ptCount val="1"/>
                <c:pt idx="0">
                  <c:v>Outstanding Debt and Remaining Debt Cap Room Total Cap</c:v>
                </c:pt>
              </c:strCache>
            </c:strRef>
          </c:tx>
          <c:spPr>
            <a:ln>
              <a:noFill/>
            </a:ln>
          </c:spPr>
          <c:marker>
            <c:symbol val="none"/>
          </c:marker>
          <c:dLbls>
            <c:dLbl>
              <c:idx val="0"/>
              <c:layout>
                <c:manualLayout>
                  <c:x val="-8.5023672291223068E-2"/>
                  <c:y val="-0.16441677348470976"/>
                </c:manualLayout>
              </c:layout>
              <c:dLblPos val="r"/>
              <c:showVal val="1"/>
            </c:dLbl>
            <c:dLbl>
              <c:idx val="1"/>
              <c:layout>
                <c:manualLayout>
                  <c:x val="-7.5800764683380789E-2"/>
                  <c:y val="-0.13350508148690779"/>
                </c:manualLayout>
              </c:layout>
              <c:dLblPos val="r"/>
              <c:showVal val="1"/>
            </c:dLbl>
            <c:dLbl>
              <c:idx val="2"/>
              <c:layout>
                <c:manualLayout>
                  <c:x val="-8.4390630416480997E-2"/>
                  <c:y val="-0.10881661796272563"/>
                </c:manualLayout>
              </c:layout>
              <c:dLblPos val="r"/>
              <c:showVal val="1"/>
            </c:dLbl>
            <c:dLbl>
              <c:idx val="3"/>
              <c:layout>
                <c:manualLayout>
                  <c:x val="-8.1879116525528609E-2"/>
                  <c:y val="-7.8109736631203089E-2"/>
                </c:manualLayout>
              </c:layout>
              <c:dLblPos val="r"/>
              <c:showVal val="1"/>
            </c:dLbl>
            <c:dLbl>
              <c:idx val="4"/>
              <c:layout>
                <c:manualLayout>
                  <c:x val="-5.3273163967711576E-2"/>
                  <c:y val="-5.0105072617343337E-2"/>
                </c:manualLayout>
              </c:layout>
              <c:dLblPos val="r"/>
              <c:showVal val="1"/>
            </c:dLbl>
            <c:numFmt formatCode="_(&quot;$&quot;* #,###.0_)&quot;B&quot;;_(&quot;$&quot;* \(#,##0.0\);_(&quot;$&quot;* &quot;-&quot;??_);_(@_)" sourceLinked="0"/>
            <c:txPr>
              <a:bodyPr/>
              <a:lstStyle/>
              <a:p>
                <a:pPr>
                  <a:defRPr b="1" u="sng"/>
                </a:pPr>
                <a:endParaRPr lang="en-US"/>
              </a:p>
            </c:txPr>
            <c:dLblPos val="t"/>
            <c:showVal val="1"/>
          </c:dLbls>
          <c:cat>
            <c:strRef>
              <c:f>'Misc. Chart Data'!$I$15:$I$19</c:f>
              <c:strCache>
                <c:ptCount val="5"/>
                <c:pt idx="0">
                  <c:v>2013/14</c:v>
                </c:pt>
                <c:pt idx="1">
                  <c:v>2014/15</c:v>
                </c:pt>
                <c:pt idx="2">
                  <c:v>2015/16</c:v>
                </c:pt>
                <c:pt idx="3">
                  <c:v>2016/17</c:v>
                </c:pt>
                <c:pt idx="4">
                  <c:v>2017/18</c:v>
                </c:pt>
              </c:strCache>
            </c:strRef>
          </c:cat>
          <c:val>
            <c:numRef>
              <c:f>'Misc. Chart Data'!$L$15:$L$19</c:f>
              <c:numCache>
                <c:formatCode>_("$"* #,##0.0_)"B";_("$"* \(#,##0\);_("$"* "-"??_)"B";_(@_)</c:formatCode>
                <c:ptCount val="5"/>
                <c:pt idx="0">
                  <c:v>42.825000000000003</c:v>
                </c:pt>
                <c:pt idx="1">
                  <c:v>45.08</c:v>
                </c:pt>
                <c:pt idx="2">
                  <c:v>47.27</c:v>
                </c:pt>
                <c:pt idx="3">
                  <c:v>49.621000000000002</c:v>
                </c:pt>
                <c:pt idx="4">
                  <c:v>52.14</c:v>
                </c:pt>
              </c:numCache>
            </c:numRef>
          </c:val>
        </c:ser>
        <c:marker val="1"/>
        <c:axId val="83087360"/>
        <c:axId val="83088896"/>
      </c:lineChart>
      <c:catAx>
        <c:axId val="83087360"/>
        <c:scaling>
          <c:orientation val="minMax"/>
        </c:scaling>
        <c:axPos val="b"/>
        <c:tickLblPos val="nextTo"/>
        <c:txPr>
          <a:bodyPr/>
          <a:lstStyle/>
          <a:p>
            <a:pPr>
              <a:defRPr b="1"/>
            </a:pPr>
            <a:endParaRPr lang="en-US"/>
          </a:p>
        </c:txPr>
        <c:crossAx val="83088896"/>
        <c:crosses val="autoZero"/>
        <c:auto val="1"/>
        <c:lblAlgn val="ctr"/>
        <c:lblOffset val="100"/>
      </c:catAx>
      <c:valAx>
        <c:axId val="83088896"/>
        <c:scaling>
          <c:orientation val="minMax"/>
        </c:scaling>
        <c:axPos val="l"/>
        <c:majorGridlines/>
        <c:numFmt formatCode="_(&quot;$&quot;* #,##0.0_)&quot;B&quot;;_(&quot;$&quot;* \(#,##0\);_(&quot;$&quot;* &quot;-&quot;??_)&quot;B&quot;;_(@_)" sourceLinked="1"/>
        <c:tickLblPos val="nextTo"/>
        <c:txPr>
          <a:bodyPr/>
          <a:lstStyle/>
          <a:p>
            <a:pPr>
              <a:defRPr b="1"/>
            </a:pPr>
            <a:endParaRPr lang="en-US"/>
          </a:p>
        </c:txPr>
        <c:crossAx val="83087360"/>
        <c:crosses val="autoZero"/>
        <c:crossBetween val="between"/>
      </c:valAx>
    </c:plotArea>
    <c:legend>
      <c:legendPos val="b"/>
      <c:legendEntry>
        <c:idx val="2"/>
        <c:delete val="1"/>
      </c:legendEntry>
      <c:layout>
        <c:manualLayout>
          <c:xMode val="edge"/>
          <c:yMode val="edge"/>
          <c:x val="0.18348610904768994"/>
          <c:y val="0.92195127090457796"/>
          <c:w val="0.69592086366562855"/>
          <c:h val="5.6267323751311812E-2"/>
        </c:manualLayout>
      </c:layout>
      <c:txPr>
        <a:bodyPr/>
        <a:lstStyle/>
        <a:p>
          <a:pPr>
            <a:defRPr b="1"/>
          </a:pPr>
          <a:endParaRPr lang="en-US"/>
        </a:p>
      </c:txPr>
    </c:legend>
    <c:plotVisOnly val="1"/>
    <c:dispBlanksAs val="gap"/>
  </c:chart>
  <c:txPr>
    <a:bodyPr/>
    <a:lstStyle/>
    <a:p>
      <a:pPr>
        <a:defRPr>
          <a:latin typeface="+mj-lt"/>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a:t>Proposed Annual 2014-15 SUNY Resident Undergraduate Tuition / Fees vs. 2013-14 Selected Peer State Rates</a:t>
            </a:r>
          </a:p>
        </c:rich>
      </c:tx>
      <c:layout/>
    </c:title>
    <c:plotArea>
      <c:layout/>
      <c:barChart>
        <c:barDir val="col"/>
        <c:grouping val="stacked"/>
        <c:ser>
          <c:idx val="0"/>
          <c:order val="0"/>
          <c:tx>
            <c:strRef>
              <c:f>Data!$P$4</c:f>
              <c:strCache>
                <c:ptCount val="1"/>
                <c:pt idx="0">
                  <c:v>2013-14 Tuition and Fees</c:v>
                </c:pt>
              </c:strCache>
            </c:strRef>
          </c:tx>
          <c:spPr>
            <a:solidFill>
              <a:schemeClr val="accent3">
                <a:lumMod val="60000"/>
                <a:lumOff val="40000"/>
              </a:schemeClr>
            </a:solidFill>
          </c:spPr>
          <c:dPt>
            <c:idx val="7"/>
            <c:spPr>
              <a:solidFill>
                <a:schemeClr val="tx2">
                  <a:lumMod val="60000"/>
                  <a:lumOff val="40000"/>
                </a:schemeClr>
              </a:solidFill>
            </c:spPr>
          </c:dPt>
          <c:dLbls>
            <c:dLbl>
              <c:idx val="7"/>
              <c:layout/>
              <c:showVal val="1"/>
            </c:dLbl>
            <c:delete val="1"/>
            <c:txPr>
              <a:bodyPr/>
              <a:lstStyle/>
              <a:p>
                <a:pPr>
                  <a:defRPr b="1" i="0"/>
                </a:pPr>
                <a:endParaRPr lang="en-US"/>
              </a:p>
            </c:txPr>
          </c:dLbls>
          <c:cat>
            <c:strRef>
              <c:f>Data!$O$5:$O$13</c:f>
              <c:strCache>
                <c:ptCount val="9"/>
                <c:pt idx="0">
                  <c:v>PA</c:v>
                </c:pt>
                <c:pt idx="1">
                  <c:v>MI</c:v>
                </c:pt>
                <c:pt idx="2">
                  <c:v>MA</c:v>
                </c:pt>
                <c:pt idx="3">
                  <c:v>VA</c:v>
                </c:pt>
                <c:pt idx="4">
                  <c:v>OH</c:v>
                </c:pt>
                <c:pt idx="5">
                  <c:v>CA</c:v>
                </c:pt>
                <c:pt idx="6">
                  <c:v>TX</c:v>
                </c:pt>
                <c:pt idx="7">
                  <c:v>SUNY</c:v>
                </c:pt>
                <c:pt idx="8">
                  <c:v>FL</c:v>
                </c:pt>
              </c:strCache>
            </c:strRef>
          </c:cat>
          <c:val>
            <c:numRef>
              <c:f>Data!$P$5:$P$13</c:f>
              <c:numCache>
                <c:formatCode>"$"#,##0</c:formatCode>
                <c:ptCount val="9"/>
                <c:pt idx="0">
                  <c:v>12802</c:v>
                </c:pt>
                <c:pt idx="1">
                  <c:v>11600</c:v>
                </c:pt>
                <c:pt idx="2">
                  <c:v>10792</c:v>
                </c:pt>
                <c:pt idx="3">
                  <c:v>10366</c:v>
                </c:pt>
                <c:pt idx="4">
                  <c:v>9906</c:v>
                </c:pt>
                <c:pt idx="5">
                  <c:v>9037</c:v>
                </c:pt>
                <c:pt idx="6">
                  <c:v>8522</c:v>
                </c:pt>
                <c:pt idx="7">
                  <c:v>7468</c:v>
                </c:pt>
                <c:pt idx="8">
                  <c:v>6336</c:v>
                </c:pt>
              </c:numCache>
            </c:numRef>
          </c:val>
        </c:ser>
        <c:ser>
          <c:idx val="1"/>
          <c:order val="1"/>
          <c:tx>
            <c:strRef>
              <c:f>Data!$Q$4</c:f>
              <c:strCache>
                <c:ptCount val="1"/>
                <c:pt idx="0">
                  <c:v>Proposed 14-15 Tuition / Fees Increase</c:v>
                </c:pt>
              </c:strCache>
            </c:strRef>
          </c:tx>
          <c:spPr>
            <a:solidFill>
              <a:schemeClr val="accent1">
                <a:lumMod val="40000"/>
                <a:lumOff val="60000"/>
              </a:schemeClr>
            </a:solidFill>
          </c:spPr>
          <c:dLbls>
            <c:dLbl>
              <c:idx val="7"/>
              <c:layout>
                <c:manualLayout>
                  <c:x val="-1.4634146903558538E-3"/>
                  <c:y val="1.0639847052992632E-3"/>
                </c:manualLayout>
              </c:layout>
              <c:dLblPos val="ctr"/>
              <c:showVal val="1"/>
            </c:dLbl>
            <c:dLbl>
              <c:idx val="8"/>
              <c:layout>
                <c:manualLayout>
                  <c:x val="0"/>
                  <c:y val="3.0906373633633297E-3"/>
                </c:manualLayout>
              </c:layout>
              <c:dLblPos val="ctr"/>
              <c:showVal val="1"/>
            </c:dLbl>
            <c:dLbl>
              <c:idx val="9"/>
              <c:layout>
                <c:manualLayout>
                  <c:x val="0"/>
                  <c:y val="3.0807915347471366E-3"/>
                </c:manualLayout>
              </c:layout>
              <c:dLblPos val="ctr"/>
              <c:showVal val="1"/>
            </c:dLbl>
            <c:txPr>
              <a:bodyPr/>
              <a:lstStyle/>
              <a:p>
                <a:pPr>
                  <a:defRPr b="1"/>
                </a:pPr>
                <a:endParaRPr lang="en-US"/>
              </a:p>
            </c:txPr>
            <c:dLblPos val="inEnd"/>
            <c:showVal val="1"/>
          </c:dLbls>
          <c:cat>
            <c:strRef>
              <c:f>Data!$O$5:$O$13</c:f>
              <c:strCache>
                <c:ptCount val="9"/>
                <c:pt idx="0">
                  <c:v>PA</c:v>
                </c:pt>
                <c:pt idx="1">
                  <c:v>MI</c:v>
                </c:pt>
                <c:pt idx="2">
                  <c:v>MA</c:v>
                </c:pt>
                <c:pt idx="3">
                  <c:v>VA</c:v>
                </c:pt>
                <c:pt idx="4">
                  <c:v>OH</c:v>
                </c:pt>
                <c:pt idx="5">
                  <c:v>CA</c:v>
                </c:pt>
                <c:pt idx="6">
                  <c:v>TX</c:v>
                </c:pt>
                <c:pt idx="7">
                  <c:v>SUNY</c:v>
                </c:pt>
                <c:pt idx="8">
                  <c:v>FL</c:v>
                </c:pt>
              </c:strCache>
            </c:strRef>
          </c:cat>
          <c:val>
            <c:numRef>
              <c:f>Data!$Q$5:$Q$13</c:f>
              <c:numCache>
                <c:formatCode>General</c:formatCode>
                <c:ptCount val="9"/>
                <c:pt idx="7" formatCode="&quot;$&quot;#,##0_);[Red]\(&quot;$&quot;#,##0\)">
                  <c:v>371</c:v>
                </c:pt>
              </c:numCache>
            </c:numRef>
          </c:val>
        </c:ser>
        <c:dLbls>
          <c:showVal val="1"/>
        </c:dLbls>
        <c:gapWidth val="70"/>
        <c:overlap val="100"/>
        <c:axId val="83152896"/>
        <c:axId val="83154432"/>
      </c:barChart>
      <c:lineChart>
        <c:grouping val="standard"/>
        <c:ser>
          <c:idx val="2"/>
          <c:order val="2"/>
          <c:tx>
            <c:strRef>
              <c:f>Data!$R$4</c:f>
              <c:strCache>
                <c:ptCount val="1"/>
                <c:pt idx="0">
                  <c:v>Total</c:v>
                </c:pt>
              </c:strCache>
            </c:strRef>
          </c:tx>
          <c:spPr>
            <a:ln>
              <a:noFill/>
            </a:ln>
          </c:spPr>
          <c:marker>
            <c:symbol val="none"/>
          </c:marker>
          <c:dLbls>
            <c:dLbl>
              <c:idx val="1"/>
              <c:layout>
                <c:manualLayout>
                  <c:x val="-3.6523143327180471E-2"/>
                  <c:y val="-3.6509285331001673E-2"/>
                </c:manualLayout>
              </c:layout>
              <c:dLblPos val="r"/>
              <c:showVal val="1"/>
            </c:dLbl>
            <c:dLbl>
              <c:idx val="5"/>
              <c:layout/>
              <c:dLblPos val="b"/>
              <c:showVal val="1"/>
            </c:dLbl>
            <c:dLbl>
              <c:idx val="6"/>
              <c:layout>
                <c:manualLayout>
                  <c:x val="-3.5962136677359792E-2"/>
                  <c:y val="3.6095710560021282E-2"/>
                </c:manualLayout>
              </c:layout>
              <c:dLblPos val="r"/>
              <c:showVal val="1"/>
            </c:dLbl>
            <c:txPr>
              <a:bodyPr/>
              <a:lstStyle/>
              <a:p>
                <a:pPr>
                  <a:defRPr b="1" u="sng"/>
                </a:pPr>
                <a:endParaRPr lang="en-US"/>
              </a:p>
            </c:txPr>
            <c:dLblPos val="t"/>
            <c:showVal val="1"/>
          </c:dLbls>
          <c:cat>
            <c:strRef>
              <c:f>Data!$O$5:$O$13</c:f>
              <c:strCache>
                <c:ptCount val="9"/>
                <c:pt idx="0">
                  <c:v>PA</c:v>
                </c:pt>
                <c:pt idx="1">
                  <c:v>MI</c:v>
                </c:pt>
                <c:pt idx="2">
                  <c:v>MA</c:v>
                </c:pt>
                <c:pt idx="3">
                  <c:v>VA</c:v>
                </c:pt>
                <c:pt idx="4">
                  <c:v>OH</c:v>
                </c:pt>
                <c:pt idx="5">
                  <c:v>CA</c:v>
                </c:pt>
                <c:pt idx="6">
                  <c:v>TX</c:v>
                </c:pt>
                <c:pt idx="7">
                  <c:v>SUNY</c:v>
                </c:pt>
                <c:pt idx="8">
                  <c:v>FL</c:v>
                </c:pt>
              </c:strCache>
            </c:strRef>
          </c:cat>
          <c:val>
            <c:numRef>
              <c:f>Data!$R$5:$R$13</c:f>
              <c:numCache>
                <c:formatCode>"$"#,##0</c:formatCode>
                <c:ptCount val="9"/>
                <c:pt idx="0">
                  <c:v>12802</c:v>
                </c:pt>
                <c:pt idx="1">
                  <c:v>11600</c:v>
                </c:pt>
                <c:pt idx="2">
                  <c:v>10792</c:v>
                </c:pt>
                <c:pt idx="3">
                  <c:v>10366</c:v>
                </c:pt>
                <c:pt idx="4">
                  <c:v>9906</c:v>
                </c:pt>
                <c:pt idx="5">
                  <c:v>9037</c:v>
                </c:pt>
                <c:pt idx="6">
                  <c:v>8522</c:v>
                </c:pt>
                <c:pt idx="7">
                  <c:v>7839</c:v>
                </c:pt>
                <c:pt idx="8">
                  <c:v>6336</c:v>
                </c:pt>
              </c:numCache>
            </c:numRef>
          </c:val>
        </c:ser>
        <c:marker val="1"/>
        <c:axId val="83152896"/>
        <c:axId val="83154432"/>
      </c:lineChart>
      <c:catAx>
        <c:axId val="83152896"/>
        <c:scaling>
          <c:orientation val="minMax"/>
        </c:scaling>
        <c:axPos val="b"/>
        <c:tickLblPos val="nextTo"/>
        <c:txPr>
          <a:bodyPr/>
          <a:lstStyle/>
          <a:p>
            <a:pPr>
              <a:defRPr b="1"/>
            </a:pPr>
            <a:endParaRPr lang="en-US"/>
          </a:p>
        </c:txPr>
        <c:crossAx val="83154432"/>
        <c:crosses val="autoZero"/>
        <c:auto val="1"/>
        <c:lblAlgn val="ctr"/>
        <c:lblOffset val="100"/>
      </c:catAx>
      <c:valAx>
        <c:axId val="83154432"/>
        <c:scaling>
          <c:orientation val="minMax"/>
        </c:scaling>
        <c:axPos val="l"/>
        <c:majorGridlines/>
        <c:numFmt formatCode="_(&quot;$&quot;* #,##0_);_(&quot;$&quot;* \(#,##0\);_(&quot;$&quot;* &quot;-&quot;_);_(@_)" sourceLinked="0"/>
        <c:tickLblPos val="nextTo"/>
        <c:txPr>
          <a:bodyPr/>
          <a:lstStyle/>
          <a:p>
            <a:pPr>
              <a:defRPr b="1"/>
            </a:pPr>
            <a:endParaRPr lang="en-US"/>
          </a:p>
        </c:txPr>
        <c:crossAx val="83152896"/>
        <c:crosses val="autoZero"/>
        <c:crossBetween val="between"/>
      </c:valAx>
    </c:plotArea>
    <c:legend>
      <c:legendPos val="b"/>
      <c:legendEntry>
        <c:idx val="2"/>
        <c:delete val="1"/>
      </c:legendEntry>
      <c:layout>
        <c:manualLayout>
          <c:xMode val="edge"/>
          <c:yMode val="edge"/>
          <c:x val="0.29991301324805242"/>
          <c:y val="0.9514294158104637"/>
          <c:w val="0.5042353180040452"/>
          <c:h val="3.6469743212849612E-2"/>
        </c:manualLayout>
      </c:layout>
      <c:txPr>
        <a:bodyPr/>
        <a:lstStyle/>
        <a:p>
          <a:pPr>
            <a:defRPr b="1"/>
          </a:pPr>
          <a:endParaRPr lang="en-US"/>
        </a:p>
      </c:txPr>
    </c:legend>
    <c:plotVisOnly val="1"/>
    <c:dispBlanksAs val="gap"/>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sz="800"/>
            </a:pPr>
            <a:r>
              <a:rPr lang="en-US" sz="800" dirty="0"/>
              <a:t>State Investment Reduces </a:t>
            </a:r>
            <a:r>
              <a:rPr lang="en-US" sz="800" dirty="0" smtClean="0"/>
              <a:t/>
            </a:r>
            <a:br>
              <a:rPr lang="en-US" sz="800" dirty="0" smtClean="0"/>
            </a:br>
            <a:r>
              <a:rPr lang="en-US" sz="800" dirty="0" smtClean="0"/>
              <a:t>Critical </a:t>
            </a:r>
            <a:r>
              <a:rPr lang="en-US" sz="800" dirty="0"/>
              <a:t>Maintenance Backlog</a:t>
            </a:r>
          </a:p>
        </c:rich>
      </c:tx>
      <c:layout>
        <c:manualLayout>
          <c:xMode val="edge"/>
          <c:yMode val="edge"/>
          <c:x val="0.2641003207932342"/>
          <c:y val="4.1039206036745665E-3"/>
        </c:manualLayout>
      </c:layout>
    </c:title>
    <c:plotArea>
      <c:layout>
        <c:manualLayout>
          <c:layoutTarget val="inner"/>
          <c:xMode val="edge"/>
          <c:yMode val="edge"/>
          <c:x val="0.13470018170805573"/>
          <c:y val="0.11082927134108279"/>
          <c:w val="0.69619203849519751"/>
          <c:h val="0.80059763362913394"/>
        </c:manualLayout>
      </c:layout>
      <c:lineChart>
        <c:grouping val="standard"/>
        <c:ser>
          <c:idx val="0"/>
          <c:order val="0"/>
          <c:tx>
            <c:v>Reduction in FCI w/Investment</c:v>
          </c:tx>
          <c:marker>
            <c:symbol val="none"/>
          </c:marker>
          <c:cat>
            <c:strRef>
              <c:f>' Investment Levels '!$K$60:$K$64</c:f>
              <c:strCache>
                <c:ptCount val="5"/>
                <c:pt idx="0">
                  <c:v>2014-15</c:v>
                </c:pt>
                <c:pt idx="1">
                  <c:v>2015-16</c:v>
                </c:pt>
                <c:pt idx="2">
                  <c:v>2016-17</c:v>
                </c:pt>
                <c:pt idx="3">
                  <c:v>2017-18</c:v>
                </c:pt>
                <c:pt idx="4">
                  <c:v>2018-19</c:v>
                </c:pt>
              </c:strCache>
            </c:strRef>
          </c:cat>
          <c:val>
            <c:numRef>
              <c:f>' Investment Levels '!$L$60:$L$64</c:f>
              <c:numCache>
                <c:formatCode>0%</c:formatCode>
                <c:ptCount val="5"/>
                <c:pt idx="0">
                  <c:v>0.1</c:v>
                </c:pt>
                <c:pt idx="1">
                  <c:v>0.1</c:v>
                </c:pt>
                <c:pt idx="2">
                  <c:v>0.1</c:v>
                </c:pt>
                <c:pt idx="3">
                  <c:v>9.0000000000000066E-2</c:v>
                </c:pt>
                <c:pt idx="4">
                  <c:v>9.0000000000000066E-2</c:v>
                </c:pt>
              </c:numCache>
            </c:numRef>
          </c:val>
        </c:ser>
        <c:ser>
          <c:idx val="2"/>
          <c:order val="2"/>
          <c:tx>
            <c:v>Growth in FCI w/o Investment</c:v>
          </c:tx>
          <c:marker>
            <c:symbol val="none"/>
          </c:marker>
          <c:val>
            <c:numRef>
              <c:f>' Investment Levels '!$L$70:$L$74</c:f>
              <c:numCache>
                <c:formatCode>0%</c:formatCode>
                <c:ptCount val="5"/>
                <c:pt idx="0">
                  <c:v>0.1</c:v>
                </c:pt>
                <c:pt idx="1">
                  <c:v>0.11000000000000018</c:v>
                </c:pt>
                <c:pt idx="2">
                  <c:v>0.11000000000000018</c:v>
                </c:pt>
                <c:pt idx="3">
                  <c:v>0.12000000000000002</c:v>
                </c:pt>
                <c:pt idx="4">
                  <c:v>0.14000000000000001</c:v>
                </c:pt>
              </c:numCache>
            </c:numRef>
          </c:val>
        </c:ser>
        <c:marker val="1"/>
        <c:axId val="83487360"/>
        <c:axId val="81961344"/>
      </c:lineChart>
      <c:lineChart>
        <c:grouping val="standard"/>
        <c:ser>
          <c:idx val="1"/>
          <c:order val="1"/>
          <c:tx>
            <c:v>Annual State Investment to Reduce Backlog</c:v>
          </c:tx>
          <c:marker>
            <c:symbol val="none"/>
          </c:marker>
          <c:val>
            <c:numRef>
              <c:f>' Investment Levels '!$L$65:$L$69</c:f>
              <c:numCache>
                <c:formatCode>"$"#,##0</c:formatCode>
                <c:ptCount val="5"/>
                <c:pt idx="0">
                  <c:v>750</c:v>
                </c:pt>
                <c:pt idx="1">
                  <c:v>750</c:v>
                </c:pt>
                <c:pt idx="2">
                  <c:v>750</c:v>
                </c:pt>
                <c:pt idx="3">
                  <c:v>750</c:v>
                </c:pt>
                <c:pt idx="4">
                  <c:v>750</c:v>
                </c:pt>
              </c:numCache>
            </c:numRef>
          </c:val>
        </c:ser>
        <c:marker val="1"/>
        <c:axId val="81965440"/>
        <c:axId val="81963264"/>
      </c:lineChart>
      <c:catAx>
        <c:axId val="83487360"/>
        <c:scaling>
          <c:orientation val="minMax"/>
        </c:scaling>
        <c:axPos val="b"/>
        <c:tickLblPos val="nextTo"/>
        <c:crossAx val="81961344"/>
        <c:crosses val="autoZero"/>
        <c:auto val="1"/>
        <c:lblAlgn val="ctr"/>
        <c:lblOffset val="100"/>
      </c:catAx>
      <c:valAx>
        <c:axId val="81961344"/>
        <c:scaling>
          <c:orientation val="minMax"/>
        </c:scaling>
        <c:axPos val="l"/>
        <c:majorGridlines/>
        <c:title>
          <c:tx>
            <c:rich>
              <a:bodyPr rot="-5400000" vert="horz"/>
              <a:lstStyle/>
              <a:p>
                <a:pPr>
                  <a:defRPr/>
                </a:pPr>
                <a:r>
                  <a:rPr lang="en-US" dirty="0" smtClean="0"/>
                  <a:t>Facility Condition Index = </a:t>
                </a:r>
                <a:br>
                  <a:rPr lang="en-US" dirty="0" smtClean="0"/>
                </a:br>
                <a:r>
                  <a:rPr lang="en-US" dirty="0" smtClean="0"/>
                  <a:t>Backlog ÷Replacement</a:t>
                </a:r>
                <a:r>
                  <a:rPr lang="en-US" baseline="0" dirty="0" smtClean="0"/>
                  <a:t> Value</a:t>
                </a:r>
                <a:endParaRPr lang="en-US" dirty="0"/>
              </a:p>
            </c:rich>
          </c:tx>
          <c:layout/>
        </c:title>
        <c:numFmt formatCode="0%" sourceLinked="1"/>
        <c:tickLblPos val="nextTo"/>
        <c:txPr>
          <a:bodyPr/>
          <a:lstStyle/>
          <a:p>
            <a:pPr>
              <a:defRPr sz="700"/>
            </a:pPr>
            <a:endParaRPr lang="en-US"/>
          </a:p>
        </c:txPr>
        <c:crossAx val="83487360"/>
        <c:crosses val="autoZero"/>
        <c:crossBetween val="between"/>
      </c:valAx>
      <c:valAx>
        <c:axId val="81963264"/>
        <c:scaling>
          <c:orientation val="minMax"/>
        </c:scaling>
        <c:axPos val="r"/>
        <c:title>
          <c:tx>
            <c:rich>
              <a:bodyPr rot="-5400000" vert="horz"/>
              <a:lstStyle/>
              <a:p>
                <a:pPr>
                  <a:defRPr/>
                </a:pPr>
                <a:r>
                  <a:rPr lang="en-US" dirty="0"/>
                  <a:t>$ in Millions</a:t>
                </a:r>
              </a:p>
            </c:rich>
          </c:tx>
          <c:layout/>
        </c:title>
        <c:numFmt formatCode="&quot;$&quot;#,##0" sourceLinked="1"/>
        <c:tickLblPos val="nextTo"/>
        <c:txPr>
          <a:bodyPr/>
          <a:lstStyle/>
          <a:p>
            <a:pPr>
              <a:defRPr sz="700"/>
            </a:pPr>
            <a:endParaRPr lang="en-US"/>
          </a:p>
        </c:txPr>
        <c:crossAx val="81965440"/>
        <c:crosses val="max"/>
        <c:crossBetween val="between"/>
      </c:valAx>
      <c:catAx>
        <c:axId val="81965440"/>
        <c:scaling>
          <c:orientation val="minMax"/>
        </c:scaling>
        <c:delete val="1"/>
        <c:axPos val="b"/>
        <c:tickLblPos val="none"/>
        <c:crossAx val="81963264"/>
        <c:crosses val="autoZero"/>
        <c:auto val="1"/>
        <c:lblAlgn val="ctr"/>
        <c:lblOffset val="100"/>
      </c:catAx>
      <c:spPr>
        <a:solidFill>
          <a:schemeClr val="bg1">
            <a:lumMod val="95000"/>
          </a:schemeClr>
        </a:solidFill>
      </c:spPr>
    </c:plotArea>
    <c:legend>
      <c:legendPos val="b"/>
      <c:layout>
        <c:manualLayout>
          <c:xMode val="edge"/>
          <c:yMode val="edge"/>
          <c:x val="0.14084498366275644"/>
          <c:y val="0.75461081036745692"/>
          <c:w val="0.66986905803441743"/>
          <c:h val="0.12012262139107645"/>
        </c:manualLayout>
      </c:layout>
    </c:legend>
    <c:plotVisOnly val="1"/>
  </c:chart>
  <c:spPr>
    <a:ln>
      <a:noFill/>
    </a:ln>
  </c:spPr>
  <c:txPr>
    <a:bodyPr/>
    <a:lstStyle/>
    <a:p>
      <a:pPr>
        <a:defRPr sz="800">
          <a:latin typeface="AauxPro OT"/>
        </a:defRPr>
      </a:pPr>
      <a:endParaRPr lang="en-US"/>
    </a:p>
  </c:txPr>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200" dirty="0"/>
              <a:t>Project Type</a:t>
            </a:r>
          </a:p>
        </c:rich>
      </c:tx>
      <c:layout>
        <c:manualLayout>
          <c:xMode val="edge"/>
          <c:yMode val="edge"/>
          <c:x val="0.13572222222222224"/>
          <c:y val="7.6923076923076927E-2"/>
        </c:manualLayout>
      </c:layout>
    </c:title>
    <c:plotArea>
      <c:layout>
        <c:manualLayout>
          <c:layoutTarget val="inner"/>
          <c:xMode val="edge"/>
          <c:yMode val="edge"/>
          <c:x val="3.1191044301280522E-2"/>
          <c:y val="0.21186961004874388"/>
          <c:w val="0.60334247991728307"/>
          <c:h val="0.71108220847394077"/>
        </c:manualLayout>
      </c:layout>
      <c:pieChart>
        <c:varyColors val="1"/>
        <c:ser>
          <c:idx val="0"/>
          <c:order val="0"/>
          <c:dLbls>
            <c:txPr>
              <a:bodyPr/>
              <a:lstStyle/>
              <a:p>
                <a:pPr>
                  <a:defRPr sz="700" b="1"/>
                </a:pPr>
                <a:endParaRPr lang="en-US"/>
              </a:p>
            </c:txPr>
            <c:showPercent val="1"/>
            <c:showLeaderLines val="1"/>
          </c:dLbls>
          <c:cat>
            <c:strRef>
              <c:f>'Ed Facilities'!$B$4:$B$7</c:f>
              <c:strCache>
                <c:ptCount val="4"/>
                <c:pt idx="0">
                  <c:v>Major Rehab</c:v>
                </c:pt>
                <c:pt idx="1">
                  <c:v>Building Stabilization</c:v>
                </c:pt>
                <c:pt idx="2">
                  <c:v>Infrastructure Stabilization</c:v>
                </c:pt>
                <c:pt idx="3">
                  <c:v>Life Safety</c:v>
                </c:pt>
              </c:strCache>
            </c:strRef>
          </c:cat>
          <c:val>
            <c:numRef>
              <c:f>'Ed Facilities'!$C$4:$C$7</c:f>
              <c:numCache>
                <c:formatCode>_(* #,##0_);_(* \(#,##0\);_(* "-"_);_(@_)</c:formatCode>
                <c:ptCount val="4"/>
                <c:pt idx="0">
                  <c:v>5097406054.7628622</c:v>
                </c:pt>
                <c:pt idx="1">
                  <c:v>1073013329.7786338</c:v>
                </c:pt>
                <c:pt idx="2">
                  <c:v>747650427.10355127</c:v>
                </c:pt>
                <c:pt idx="3">
                  <c:v>516514129.61224115</c:v>
                </c:pt>
              </c:numCache>
            </c:numRef>
          </c:val>
        </c:ser>
        <c:dLbls>
          <c:showPercent val="1"/>
        </c:dLbls>
        <c:firstSliceAng val="0"/>
      </c:pieChart>
    </c:plotArea>
    <c:legend>
      <c:legendPos val="r"/>
      <c:layout>
        <c:manualLayout>
          <c:xMode val="edge"/>
          <c:yMode val="edge"/>
          <c:x val="0.62674146981627465"/>
          <c:y val="0.34727286493034687"/>
          <c:w val="0.33992519685039502"/>
          <c:h val="0.57343529174237839"/>
        </c:manualLayout>
      </c:layout>
      <c:txPr>
        <a:bodyPr/>
        <a:lstStyle/>
        <a:p>
          <a:pPr>
            <a:defRPr sz="700"/>
          </a:pPr>
          <a:endParaRPr lang="en-US"/>
        </a:p>
      </c:txPr>
    </c:legend>
    <c:plotVisOnly val="1"/>
  </c:chart>
  <c:txPr>
    <a:bodyPr/>
    <a:lstStyle/>
    <a:p>
      <a:pPr>
        <a:defRPr sz="800">
          <a:latin typeface="AauxPro OT"/>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200" dirty="0"/>
              <a:t>Project Use</a:t>
            </a:r>
          </a:p>
        </c:rich>
      </c:tx>
      <c:layout>
        <c:manualLayout>
          <c:xMode val="edge"/>
          <c:yMode val="edge"/>
          <c:x val="0.1761069276741386"/>
          <c:y val="7.407407407407407E-2"/>
        </c:manualLayout>
      </c:layout>
    </c:title>
    <c:plotArea>
      <c:layout>
        <c:manualLayout>
          <c:layoutTarget val="inner"/>
          <c:xMode val="edge"/>
          <c:yMode val="edge"/>
          <c:x val="0.12414739716430832"/>
          <c:y val="0.19976071741032425"/>
          <c:w val="0.49522840112404376"/>
          <c:h val="0.68403412073490599"/>
        </c:manualLayout>
      </c:layout>
      <c:pieChart>
        <c:varyColors val="1"/>
        <c:ser>
          <c:idx val="0"/>
          <c:order val="0"/>
          <c:dLbls>
            <c:dLbl>
              <c:idx val="4"/>
              <c:layout>
                <c:manualLayout>
                  <c:x val="7.6431687593104911E-2"/>
                  <c:y val="7.4217458928745372E-2"/>
                </c:manualLayout>
              </c:layout>
              <c:showPercent val="1"/>
            </c:dLbl>
            <c:dLbl>
              <c:idx val="5"/>
              <c:layout>
                <c:manualLayout>
                  <c:x val="6.175888486912133E-2"/>
                  <c:y val="8.5329542140565762E-2"/>
                </c:manualLayout>
              </c:layout>
              <c:showPercent val="1"/>
            </c:dLbl>
            <c:dLbl>
              <c:idx val="6"/>
              <c:layout>
                <c:manualLayout>
                  <c:x val="2.4624742853089316E-2"/>
                  <c:y val="7.1598619616992321E-2"/>
                </c:manualLayout>
              </c:layout>
              <c:showPercent val="1"/>
            </c:dLbl>
            <c:txPr>
              <a:bodyPr/>
              <a:lstStyle/>
              <a:p>
                <a:pPr>
                  <a:defRPr sz="700" b="1"/>
                </a:pPr>
                <a:endParaRPr lang="en-US"/>
              </a:p>
            </c:txPr>
            <c:showPercent val="1"/>
            <c:showLeaderLines val="1"/>
          </c:dLbls>
          <c:cat>
            <c:strRef>
              <c:f>'Ed Facilities'!$B$18:$B$24</c:f>
              <c:strCache>
                <c:ptCount val="7"/>
                <c:pt idx="0">
                  <c:v>Instructional</c:v>
                </c:pt>
                <c:pt idx="1">
                  <c:v>Infrastructure, MCM, etc.</c:v>
                </c:pt>
                <c:pt idx="2">
                  <c:v>Student Life / Services</c:v>
                </c:pt>
                <c:pt idx="3">
                  <c:v>Research</c:v>
                </c:pt>
                <c:pt idx="4">
                  <c:v>Institutional Support</c:v>
                </c:pt>
                <c:pt idx="5">
                  <c:v>Library</c:v>
                </c:pt>
                <c:pt idx="6">
                  <c:v>General Administration</c:v>
                </c:pt>
              </c:strCache>
            </c:strRef>
          </c:cat>
          <c:val>
            <c:numRef>
              <c:f>'Ed Facilities'!$C$18:$C$24</c:f>
              <c:numCache>
                <c:formatCode>_(* #,##0_);_(* \(#,##0\);_(* "-"_);_(@_)</c:formatCode>
                <c:ptCount val="7"/>
                <c:pt idx="0">
                  <c:v>4716899754.7772226</c:v>
                </c:pt>
                <c:pt idx="1">
                  <c:v>1446379347.9512098</c:v>
                </c:pt>
                <c:pt idx="2">
                  <c:v>1399815812.9788849</c:v>
                </c:pt>
                <c:pt idx="3">
                  <c:v>1165900900.3841186</c:v>
                </c:pt>
                <c:pt idx="4">
                  <c:v>527406307.32466555</c:v>
                </c:pt>
                <c:pt idx="5">
                  <c:v>447477614.46361685</c:v>
                </c:pt>
                <c:pt idx="6">
                  <c:v>296120262.12032527</c:v>
                </c:pt>
              </c:numCache>
            </c:numRef>
          </c:val>
        </c:ser>
        <c:dLbls>
          <c:showPercent val="1"/>
        </c:dLbls>
        <c:firstSliceAng val="0"/>
      </c:pieChart>
    </c:plotArea>
    <c:legend>
      <c:legendPos val="r"/>
      <c:layout>
        <c:manualLayout>
          <c:xMode val="edge"/>
          <c:yMode val="edge"/>
          <c:x val="0.65397362353716948"/>
          <c:y val="0.18824730242053186"/>
          <c:w val="0.34094137297520188"/>
          <c:h val="0.77471566054243468"/>
        </c:manualLayout>
      </c:layout>
      <c:txPr>
        <a:bodyPr/>
        <a:lstStyle/>
        <a:p>
          <a:pPr>
            <a:defRPr sz="700"/>
          </a:pPr>
          <a:endParaRPr lang="en-US"/>
        </a:p>
      </c:txPr>
    </c:legend>
    <c:plotVisOnly val="1"/>
  </c:chart>
  <c:txPr>
    <a:bodyPr/>
    <a:lstStyle/>
    <a:p>
      <a:pPr>
        <a:defRPr sz="800">
          <a:latin typeface="AauxPro OT"/>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a:pPr>
            <a:r>
              <a:rPr lang="en-US" sz="1400" dirty="0">
                <a:latin typeface="AauxPro OT"/>
              </a:rPr>
              <a:t>Hospitals in Need of New Funding</a:t>
            </a:r>
          </a:p>
          <a:p>
            <a:pPr>
              <a:defRPr/>
            </a:pPr>
            <a:r>
              <a:rPr lang="en-US" sz="1100" dirty="0">
                <a:latin typeface="AauxPro OT"/>
              </a:rPr>
              <a:t>No New Funding </a:t>
            </a:r>
            <a:r>
              <a:rPr lang="en-US" sz="1100" dirty="0" smtClean="0">
                <a:latin typeface="AauxPro OT"/>
              </a:rPr>
              <a:t>Provided Since </a:t>
            </a:r>
            <a:r>
              <a:rPr lang="en-US" sz="1100" dirty="0">
                <a:latin typeface="AauxPro OT"/>
              </a:rPr>
              <a:t>2008</a:t>
            </a:r>
          </a:p>
        </c:rich>
      </c:tx>
      <c:layout>
        <c:manualLayout>
          <c:xMode val="edge"/>
          <c:yMode val="edge"/>
          <c:x val="0.27287140547760913"/>
          <c:y val="4.2328042328042333E-2"/>
        </c:manualLayout>
      </c:layout>
    </c:title>
    <c:plotArea>
      <c:layout/>
      <c:barChart>
        <c:barDir val="col"/>
        <c:grouping val="clustered"/>
        <c:ser>
          <c:idx val="0"/>
          <c:order val="0"/>
          <c:tx>
            <c:strRef>
              <c:f>'Bar Graph '!$D$43</c:f>
              <c:strCache>
                <c:ptCount val="1"/>
                <c:pt idx="0">
                  <c:v>Total Appropriations</c:v>
                </c:pt>
              </c:strCache>
            </c:strRef>
          </c:tx>
          <c:dLbls>
            <c:dLbl>
              <c:idx val="0"/>
              <c:layout>
                <c:manualLayout>
                  <c:x val="-1.8289894833104761E-3"/>
                  <c:y val="1.058201058201058E-2"/>
                </c:manualLayout>
              </c:layout>
              <c:showVal val="1"/>
            </c:dLbl>
            <c:dLbl>
              <c:idx val="1"/>
              <c:layout>
                <c:manualLayout>
                  <c:x val="1.8288454683905388E-3"/>
                  <c:y val="1.4109347442680775E-2"/>
                </c:manualLayout>
              </c:layout>
              <c:showVal val="1"/>
            </c:dLbl>
            <c:dLbl>
              <c:idx val="2"/>
              <c:layout>
                <c:manualLayout>
                  <c:x val="-1.8289894833104761E-3"/>
                  <c:y val="1.7562765387310969E-2"/>
                </c:manualLayout>
              </c:layout>
              <c:showVal val="1"/>
            </c:dLbl>
            <c:txPr>
              <a:bodyPr/>
              <a:lstStyle/>
              <a:p>
                <a:pPr>
                  <a:defRPr sz="1100" b="1">
                    <a:latin typeface="AauxPro OT"/>
                  </a:defRPr>
                </a:pPr>
                <a:endParaRPr lang="en-US"/>
              </a:p>
            </c:txPr>
            <c:showVal val="1"/>
          </c:dLbls>
          <c:cat>
            <c:strRef>
              <c:f>'Bar Graph '!$C$44:$C$46</c:f>
              <c:strCache>
                <c:ptCount val="3"/>
                <c:pt idx="0">
                  <c:v>Downstate</c:v>
                </c:pt>
                <c:pt idx="1">
                  <c:v>Stony Brook</c:v>
                </c:pt>
                <c:pt idx="2">
                  <c:v>Upstate</c:v>
                </c:pt>
              </c:strCache>
            </c:strRef>
          </c:cat>
          <c:val>
            <c:numRef>
              <c:f>'Bar Graph '!$D$44:$D$46</c:f>
              <c:numCache>
                <c:formatCode>"$"#,##0.0_);[Red]\("$"#,##0.0\)</c:formatCode>
                <c:ptCount val="3"/>
                <c:pt idx="0">
                  <c:v>297.7</c:v>
                </c:pt>
                <c:pt idx="1">
                  <c:v>321.60000000000002</c:v>
                </c:pt>
                <c:pt idx="2">
                  <c:v>324.7</c:v>
                </c:pt>
              </c:numCache>
            </c:numRef>
          </c:val>
        </c:ser>
        <c:ser>
          <c:idx val="1"/>
          <c:order val="1"/>
          <c:tx>
            <c:strRef>
              <c:f>'Bar Graph '!$E$43</c:f>
              <c:strCache>
                <c:ptCount val="1"/>
                <c:pt idx="0">
                  <c:v>Uncommitted Appropriation Remaining</c:v>
                </c:pt>
              </c:strCache>
            </c:strRef>
          </c:tx>
          <c:dLbls>
            <c:dLbl>
              <c:idx val="0"/>
              <c:layout/>
              <c:showVal val="1"/>
            </c:dLbl>
            <c:dLbl>
              <c:idx val="1"/>
              <c:layout/>
              <c:showVal val="1"/>
            </c:dLbl>
            <c:dLbl>
              <c:idx val="2"/>
              <c:layout/>
              <c:showVal val="1"/>
            </c:dLbl>
            <c:delete val="1"/>
            <c:txPr>
              <a:bodyPr/>
              <a:lstStyle/>
              <a:p>
                <a:pPr>
                  <a:defRPr sz="1100" b="1">
                    <a:latin typeface="AauxPro OT"/>
                  </a:defRPr>
                </a:pPr>
                <a:endParaRPr lang="en-US"/>
              </a:p>
            </c:txPr>
          </c:dLbls>
          <c:cat>
            <c:strRef>
              <c:f>'Bar Graph '!$C$44:$C$46</c:f>
              <c:strCache>
                <c:ptCount val="3"/>
                <c:pt idx="0">
                  <c:v>Downstate</c:v>
                </c:pt>
                <c:pt idx="1">
                  <c:v>Stony Brook</c:v>
                </c:pt>
                <c:pt idx="2">
                  <c:v>Upstate</c:v>
                </c:pt>
              </c:strCache>
            </c:strRef>
          </c:cat>
          <c:val>
            <c:numRef>
              <c:f>'Bar Graph '!$E$44:$E$46</c:f>
              <c:numCache>
                <c:formatCode>"$"#,##0.0_);[Red]\("$"#,##0.0\)</c:formatCode>
                <c:ptCount val="3"/>
                <c:pt idx="0">
                  <c:v>155.9</c:v>
                </c:pt>
                <c:pt idx="1">
                  <c:v>4.5999999999999996</c:v>
                </c:pt>
                <c:pt idx="2">
                  <c:v>7.4</c:v>
                </c:pt>
              </c:numCache>
            </c:numRef>
          </c:val>
        </c:ser>
        <c:axId val="81693312"/>
        <c:axId val="81703296"/>
      </c:barChart>
      <c:catAx>
        <c:axId val="81693312"/>
        <c:scaling>
          <c:orientation val="minMax"/>
        </c:scaling>
        <c:axPos val="b"/>
        <c:tickLblPos val="nextTo"/>
        <c:txPr>
          <a:bodyPr/>
          <a:lstStyle/>
          <a:p>
            <a:pPr>
              <a:defRPr sz="1100">
                <a:latin typeface="AauxPro OT"/>
              </a:defRPr>
            </a:pPr>
            <a:endParaRPr lang="en-US"/>
          </a:p>
        </c:txPr>
        <c:crossAx val="81703296"/>
        <c:crosses val="autoZero"/>
        <c:auto val="1"/>
        <c:lblAlgn val="ctr"/>
        <c:lblOffset val="100"/>
      </c:catAx>
      <c:valAx>
        <c:axId val="81703296"/>
        <c:scaling>
          <c:orientation val="minMax"/>
        </c:scaling>
        <c:axPos val="l"/>
        <c:majorGridlines/>
        <c:title>
          <c:tx>
            <c:rich>
              <a:bodyPr rot="-5400000" vert="horz"/>
              <a:lstStyle/>
              <a:p>
                <a:pPr>
                  <a:defRPr b="1"/>
                </a:pPr>
                <a:r>
                  <a:rPr lang="en-US" b="1" dirty="0"/>
                  <a:t>$ in Millions</a:t>
                </a:r>
              </a:p>
            </c:rich>
          </c:tx>
          <c:layout/>
        </c:title>
        <c:numFmt formatCode="&quot;$&quot;#,##0.0_);[Red]\(&quot;$&quot;#,##0.0\)" sourceLinked="1"/>
        <c:tickLblPos val="nextTo"/>
        <c:txPr>
          <a:bodyPr/>
          <a:lstStyle/>
          <a:p>
            <a:pPr>
              <a:defRPr sz="1050">
                <a:latin typeface="AauxPro OT"/>
              </a:defRPr>
            </a:pPr>
            <a:endParaRPr lang="en-US"/>
          </a:p>
        </c:txPr>
        <c:crossAx val="81693312"/>
        <c:crosses val="autoZero"/>
        <c:crossBetween val="between"/>
      </c:valAx>
    </c:plotArea>
    <c:legend>
      <c:legendPos val="b"/>
      <c:layout>
        <c:manualLayout>
          <c:xMode val="edge"/>
          <c:yMode val="edge"/>
          <c:x val="0"/>
          <c:y val="0.93721826521187834"/>
          <c:w val="1"/>
          <c:h val="6.278173478812199E-2"/>
        </c:manualLayout>
      </c:layout>
      <c:txPr>
        <a:bodyPr/>
        <a:lstStyle/>
        <a:p>
          <a:pPr>
            <a:defRPr sz="1000">
              <a:latin typeface="AauxPro OT"/>
            </a:defRPr>
          </a:pPr>
          <a:endParaRPr lang="en-US"/>
        </a:p>
      </c:txPr>
    </c:legend>
    <c:plotVisOnly val="1"/>
  </c:chart>
  <c:spPr>
    <a:ln>
      <a:noFill/>
    </a:ln>
  </c:sp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200" dirty="0"/>
              <a:t>Project Type</a:t>
            </a:r>
          </a:p>
        </c:rich>
      </c:tx>
      <c:layout>
        <c:manualLayout>
          <c:xMode val="edge"/>
          <c:yMode val="edge"/>
          <c:x val="0.17150000000000001"/>
          <c:y val="5.5555555555555455E-2"/>
        </c:manualLayout>
      </c:layout>
    </c:title>
    <c:plotArea>
      <c:layout>
        <c:manualLayout>
          <c:layoutTarget val="inner"/>
          <c:xMode val="edge"/>
          <c:yMode val="edge"/>
          <c:x val="5.2230387868183174E-2"/>
          <c:y val="0.23658453983574634"/>
          <c:w val="0.4585021872265968"/>
          <c:h val="0.66556769113538261"/>
        </c:manualLayout>
      </c:layout>
      <c:pieChart>
        <c:varyColors val="1"/>
        <c:ser>
          <c:idx val="0"/>
          <c:order val="0"/>
          <c:dLbls>
            <c:dLbl>
              <c:idx val="4"/>
              <c:layout>
                <c:manualLayout>
                  <c:x val="1.8344706911636047E-2"/>
                  <c:y val="9.0384387435441513E-2"/>
                </c:manualLayout>
              </c:layout>
              <c:showPercent val="1"/>
            </c:dLbl>
            <c:txPr>
              <a:bodyPr/>
              <a:lstStyle/>
              <a:p>
                <a:pPr>
                  <a:defRPr b="1"/>
                </a:pPr>
                <a:endParaRPr lang="en-US"/>
              </a:p>
            </c:txPr>
            <c:showPercent val="1"/>
            <c:showLeaderLines val="1"/>
          </c:dLbls>
          <c:cat>
            <c:strRef>
              <c:f>CCs!$A$4:$A$8</c:f>
              <c:strCache>
                <c:ptCount val="5"/>
                <c:pt idx="0">
                  <c:v>Major Rehabilitation / New Academic or Student Life Facility</c:v>
                </c:pt>
                <c:pt idx="1">
                  <c:v>Building Stabilization</c:v>
                </c:pt>
                <c:pt idx="2">
                  <c:v>Economic / Workforce Development</c:v>
                </c:pt>
                <c:pt idx="3">
                  <c:v>Life Safety</c:v>
                </c:pt>
                <c:pt idx="4">
                  <c:v>Infrastructure Stabilization</c:v>
                </c:pt>
              </c:strCache>
            </c:strRef>
          </c:cat>
          <c:val>
            <c:numRef>
              <c:f>CCs!$B$4:$B$8</c:f>
              <c:numCache>
                <c:formatCode>_("$"* #,##0_);_("$"* \(#,##0\);_("$"* "-"??_);_(@_)</c:formatCode>
                <c:ptCount val="5"/>
                <c:pt idx="0">
                  <c:v>44718252.5</c:v>
                </c:pt>
                <c:pt idx="1">
                  <c:v>20369250</c:v>
                </c:pt>
                <c:pt idx="2">
                  <c:v>16356000</c:v>
                </c:pt>
                <c:pt idx="3">
                  <c:v>6635827.5</c:v>
                </c:pt>
                <c:pt idx="4">
                  <c:v>2464725</c:v>
                </c:pt>
              </c:numCache>
            </c:numRef>
          </c:val>
        </c:ser>
        <c:dLbls>
          <c:showPercent val="1"/>
        </c:dLbls>
        <c:firstSliceAng val="0"/>
      </c:pieChart>
    </c:plotArea>
    <c:legend>
      <c:legendPos val="r"/>
      <c:layout>
        <c:manualLayout>
          <c:xMode val="edge"/>
          <c:yMode val="edge"/>
          <c:x val="0.53055555555555567"/>
          <c:y val="0.32258064516129187"/>
          <c:w val="0.46759259259259262"/>
          <c:h val="0.51612903225806772"/>
        </c:manualLayout>
      </c:layout>
      <c:txPr>
        <a:bodyPr/>
        <a:lstStyle/>
        <a:p>
          <a:pPr>
            <a:defRPr kern="100" baseline="0"/>
          </a:pPr>
          <a:endParaRPr lang="en-US"/>
        </a:p>
      </c:txPr>
    </c:legend>
    <c:plotVisOnly val="1"/>
  </c:chart>
  <c:txPr>
    <a:bodyPr/>
    <a:lstStyle/>
    <a:p>
      <a:pPr>
        <a:defRPr sz="700">
          <a:latin typeface="AauxPro OT"/>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200" dirty="0"/>
              <a:t>Project Use</a:t>
            </a:r>
          </a:p>
        </c:rich>
      </c:tx>
      <c:layout>
        <c:manualLayout>
          <c:xMode val="edge"/>
          <c:yMode val="edge"/>
          <c:x val="0.1774728974095629"/>
          <c:y val="7.407407407407407E-2"/>
        </c:manualLayout>
      </c:layout>
    </c:title>
    <c:plotArea>
      <c:layout>
        <c:manualLayout>
          <c:layoutTarget val="inner"/>
          <c:xMode val="edge"/>
          <c:yMode val="edge"/>
          <c:x val="6.395212826657537E-2"/>
          <c:y val="0.21916496549042574"/>
          <c:w val="0.45831621590779575"/>
          <c:h val="0.78083503450957992"/>
        </c:manualLayout>
      </c:layout>
      <c:pieChart>
        <c:varyColors val="1"/>
        <c:ser>
          <c:idx val="0"/>
          <c:order val="0"/>
          <c:dLbls>
            <c:dLbl>
              <c:idx val="5"/>
              <c:layout>
                <c:manualLayout>
                  <c:x val="2.6781923998630604E-2"/>
                  <c:y val="5.4427918732380703E-2"/>
                </c:manualLayout>
              </c:layout>
              <c:showPercent val="1"/>
            </c:dLbl>
            <c:txPr>
              <a:bodyPr/>
              <a:lstStyle/>
              <a:p>
                <a:pPr>
                  <a:defRPr b="1"/>
                </a:pPr>
                <a:endParaRPr lang="en-US"/>
              </a:p>
            </c:txPr>
            <c:showPercent val="1"/>
            <c:showLeaderLines val="1"/>
          </c:dLbls>
          <c:cat>
            <c:strRef>
              <c:f>CCs!$A$30:$A$35</c:f>
              <c:strCache>
                <c:ptCount val="6"/>
                <c:pt idx="0">
                  <c:v>Instructional</c:v>
                </c:pt>
                <c:pt idx="1">
                  <c:v>Library</c:v>
                </c:pt>
                <c:pt idx="2">
                  <c:v>Support Services</c:v>
                </c:pt>
                <c:pt idx="3">
                  <c:v>Student Life</c:v>
                </c:pt>
                <c:pt idx="4">
                  <c:v>Student Life/Services</c:v>
                </c:pt>
                <c:pt idx="5">
                  <c:v>Administration</c:v>
                </c:pt>
              </c:strCache>
            </c:strRef>
          </c:cat>
          <c:val>
            <c:numRef>
              <c:f>CCs!$B$30:$B$35</c:f>
              <c:numCache>
                <c:formatCode>_("$"* #,##0_);_("$"* \(#,##0\);_("$"* "-"??_);_(@_)</c:formatCode>
                <c:ptCount val="6"/>
                <c:pt idx="0">
                  <c:v>39641550</c:v>
                </c:pt>
                <c:pt idx="1">
                  <c:v>20002000</c:v>
                </c:pt>
                <c:pt idx="2">
                  <c:v>13998202.5</c:v>
                </c:pt>
                <c:pt idx="3">
                  <c:v>11489150</c:v>
                </c:pt>
                <c:pt idx="4">
                  <c:v>4965425</c:v>
                </c:pt>
                <c:pt idx="5">
                  <c:v>447727.5</c:v>
                </c:pt>
              </c:numCache>
            </c:numRef>
          </c:val>
        </c:ser>
        <c:dLbls>
          <c:showPercent val="1"/>
        </c:dLbls>
        <c:firstSliceAng val="0"/>
      </c:pieChart>
    </c:plotArea>
    <c:legend>
      <c:legendPos val="r"/>
      <c:layout>
        <c:manualLayout>
          <c:xMode val="edge"/>
          <c:yMode val="edge"/>
          <c:x val="0.56448162729659024"/>
          <c:y val="0.29738942354428116"/>
          <c:w val="0.37030098139906803"/>
          <c:h val="0.5953757169242736"/>
        </c:manualLayout>
      </c:layout>
    </c:legend>
    <c:plotVisOnly val="1"/>
  </c:chart>
  <c:txPr>
    <a:bodyPr/>
    <a:lstStyle/>
    <a:p>
      <a:pPr>
        <a:defRPr sz="700">
          <a:latin typeface="AauxPro OT"/>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dLbls>
            <c:txPr>
              <a:bodyPr/>
              <a:lstStyle/>
              <a:p>
                <a:pPr>
                  <a:defRPr b="1"/>
                </a:pPr>
                <a:endParaRPr lang="en-US"/>
              </a:p>
            </c:txPr>
            <c:showVal val="1"/>
          </c:dLbls>
          <c:cat>
            <c:multiLvlStrRef>
              <c:f>Sheet1!$B$2:$G$3</c:f>
              <c:multiLvlStrCache>
                <c:ptCount val="6"/>
                <c:lvl>
                  <c:pt idx="0">
                    <c:v>2010-11</c:v>
                  </c:pt>
                  <c:pt idx="1">
                    <c:v>2011-12</c:v>
                  </c:pt>
                  <c:pt idx="2">
                    <c:v>2012-13</c:v>
                  </c:pt>
                  <c:pt idx="3">
                    <c:v>2013-14</c:v>
                  </c:pt>
                  <c:pt idx="4">
                    <c:v>2014-15</c:v>
                  </c:pt>
                  <c:pt idx="5">
                    <c:v>2015-16</c:v>
                  </c:pt>
                </c:lvl>
                <c:lvl>
                  <c:pt idx="0">
                    <c:v>Actual</c:v>
                  </c:pt>
                  <c:pt idx="4">
                    <c:v>Projected</c:v>
                  </c:pt>
                </c:lvl>
              </c:multiLvlStrCache>
            </c:multiLvlStrRef>
          </c:cat>
          <c:val>
            <c:numRef>
              <c:f>Sheet1!$B$4:$G$4</c:f>
              <c:numCache>
                <c:formatCode>_("$"* #,##0_);_("$"* \(#,##0\);_("$"* "-"??_);_(@_)</c:formatCode>
                <c:ptCount val="6"/>
                <c:pt idx="0">
                  <c:v>4970</c:v>
                </c:pt>
                <c:pt idx="1">
                  <c:v>5270</c:v>
                </c:pt>
                <c:pt idx="2">
                  <c:v>5570</c:v>
                </c:pt>
                <c:pt idx="3">
                  <c:v>5870</c:v>
                </c:pt>
                <c:pt idx="4">
                  <c:v>6170</c:v>
                </c:pt>
                <c:pt idx="5">
                  <c:v>6470</c:v>
                </c:pt>
              </c:numCache>
            </c:numRef>
          </c:val>
        </c:ser>
        <c:axId val="81586816"/>
        <c:axId val="82514304"/>
      </c:barChart>
      <c:catAx>
        <c:axId val="81586816"/>
        <c:scaling>
          <c:orientation val="minMax"/>
        </c:scaling>
        <c:axPos val="b"/>
        <c:tickLblPos val="nextTo"/>
        <c:txPr>
          <a:bodyPr/>
          <a:lstStyle/>
          <a:p>
            <a:pPr>
              <a:defRPr b="1" i="0"/>
            </a:pPr>
            <a:endParaRPr lang="en-US"/>
          </a:p>
        </c:txPr>
        <c:crossAx val="82514304"/>
        <c:crosses val="autoZero"/>
        <c:auto val="1"/>
        <c:lblAlgn val="ctr"/>
        <c:lblOffset val="100"/>
      </c:catAx>
      <c:valAx>
        <c:axId val="82514304"/>
        <c:scaling>
          <c:orientation val="minMax"/>
        </c:scaling>
        <c:axPos val="l"/>
        <c:majorGridlines/>
        <c:numFmt formatCode="_(&quot;$&quot;* #,##0_);_(&quot;$&quot;* \(#,##0\);_(&quot;$&quot;* &quot;-&quot;??_);_(@_)" sourceLinked="1"/>
        <c:tickLblPos val="nextTo"/>
        <c:txPr>
          <a:bodyPr/>
          <a:lstStyle/>
          <a:p>
            <a:pPr>
              <a:defRPr b="1"/>
            </a:pPr>
            <a:endParaRPr lang="en-US"/>
          </a:p>
        </c:txPr>
        <c:crossAx val="81586816"/>
        <c:crosses val="autoZero"/>
        <c:crossBetween val="between"/>
      </c:valAx>
    </c:plotArea>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Sheet1!$A$11</c:f>
              <c:strCache>
                <c:ptCount val="1"/>
                <c:pt idx="0">
                  <c:v>University at Buffalo / Stony Brook University</c:v>
                </c:pt>
              </c:strCache>
            </c:strRef>
          </c:tx>
          <c:dLbls>
            <c:dLbl>
              <c:idx val="0"/>
              <c:layout>
                <c:manualLayout>
                  <c:x val="3.4573490813648293E-2"/>
                  <c:y val="7.3724292044103412E-2"/>
                </c:manualLayout>
              </c:layout>
              <c:showVal val="1"/>
            </c:dLbl>
            <c:dLbl>
              <c:idx val="1"/>
              <c:layout/>
              <c:dLblPos val="inEnd"/>
              <c:showVal val="1"/>
            </c:dLbl>
            <c:dLbl>
              <c:idx val="2"/>
              <c:layout/>
              <c:dLblPos val="inEnd"/>
              <c:showVal val="1"/>
            </c:dLbl>
            <c:dLbl>
              <c:idx val="3"/>
              <c:layout/>
              <c:dLblPos val="inEnd"/>
              <c:showVal val="1"/>
            </c:dLbl>
            <c:dLbl>
              <c:idx val="4"/>
              <c:layout/>
              <c:dLblPos val="inEnd"/>
              <c:showVal val="1"/>
            </c:dLbl>
            <c:dLbl>
              <c:idx val="5"/>
              <c:layout/>
              <c:dLblPos val="inEnd"/>
              <c:showVal val="1"/>
            </c:dLbl>
            <c:txPr>
              <a:bodyPr/>
              <a:lstStyle/>
              <a:p>
                <a:pPr>
                  <a:defRPr b="1"/>
                </a:pPr>
                <a:endParaRPr lang="en-US"/>
              </a:p>
            </c:txPr>
            <c:showVal val="1"/>
          </c:dLbls>
          <c:cat>
            <c:multiLvlStrRef>
              <c:f>Sheet1!$B$9:$G$10</c:f>
              <c:multiLvlStrCache>
                <c:ptCount val="6"/>
                <c:lvl>
                  <c:pt idx="0">
                    <c:v>2010-11</c:v>
                  </c:pt>
                  <c:pt idx="1">
                    <c:v>2011-12</c:v>
                  </c:pt>
                  <c:pt idx="2">
                    <c:v>2012-13</c:v>
                  </c:pt>
                  <c:pt idx="3">
                    <c:v>2013-14</c:v>
                  </c:pt>
                  <c:pt idx="4">
                    <c:v>2014-15</c:v>
                  </c:pt>
                  <c:pt idx="5">
                    <c:v>2015-16</c:v>
                  </c:pt>
                </c:lvl>
                <c:lvl>
                  <c:pt idx="0">
                    <c:v>Actual</c:v>
                  </c:pt>
                  <c:pt idx="4">
                    <c:v>Projected</c:v>
                  </c:pt>
                </c:lvl>
              </c:multiLvlStrCache>
            </c:multiLvlStrRef>
          </c:cat>
          <c:val>
            <c:numRef>
              <c:f>Sheet1!$B$11:$G$11</c:f>
              <c:numCache>
                <c:formatCode>_("$"* #,##0_);_("$"* \(#,##0\);_("$"* "-"??_);_(@_)</c:formatCode>
                <c:ptCount val="6"/>
                <c:pt idx="0">
                  <c:v>13380</c:v>
                </c:pt>
                <c:pt idx="1">
                  <c:v>14720</c:v>
                </c:pt>
                <c:pt idx="2">
                  <c:v>16190</c:v>
                </c:pt>
                <c:pt idx="3">
                  <c:v>17810</c:v>
                </c:pt>
                <c:pt idx="4">
                  <c:v>19590</c:v>
                </c:pt>
                <c:pt idx="5">
                  <c:v>21550</c:v>
                </c:pt>
              </c:numCache>
            </c:numRef>
          </c:val>
        </c:ser>
        <c:ser>
          <c:idx val="1"/>
          <c:order val="1"/>
          <c:tx>
            <c:strRef>
              <c:f>Sheet1!$A$12</c:f>
              <c:strCache>
                <c:ptCount val="1"/>
                <c:pt idx="0">
                  <c:v>University at Albany / Binghamton University</c:v>
                </c:pt>
              </c:strCache>
            </c:strRef>
          </c:tx>
          <c:dLbls>
            <c:dLbl>
              <c:idx val="0"/>
              <c:delete val="1"/>
            </c:dLbl>
            <c:txPr>
              <a:bodyPr/>
              <a:lstStyle/>
              <a:p>
                <a:pPr>
                  <a:defRPr b="1"/>
                </a:pPr>
                <a:endParaRPr lang="en-US"/>
              </a:p>
            </c:txPr>
            <c:dLblPos val="inEnd"/>
            <c:showVal val="1"/>
          </c:dLbls>
          <c:cat>
            <c:multiLvlStrRef>
              <c:f>Sheet1!$B$9:$G$10</c:f>
              <c:multiLvlStrCache>
                <c:ptCount val="6"/>
                <c:lvl>
                  <c:pt idx="0">
                    <c:v>2010-11</c:v>
                  </c:pt>
                  <c:pt idx="1">
                    <c:v>2011-12</c:v>
                  </c:pt>
                  <c:pt idx="2">
                    <c:v>2012-13</c:v>
                  </c:pt>
                  <c:pt idx="3">
                    <c:v>2013-14</c:v>
                  </c:pt>
                  <c:pt idx="4">
                    <c:v>2014-15</c:v>
                  </c:pt>
                  <c:pt idx="5">
                    <c:v>2015-16</c:v>
                  </c:pt>
                </c:lvl>
                <c:lvl>
                  <c:pt idx="0">
                    <c:v>Actual</c:v>
                  </c:pt>
                  <c:pt idx="4">
                    <c:v>Projected</c:v>
                  </c:pt>
                </c:lvl>
              </c:multiLvlStrCache>
            </c:multiLvlStrRef>
          </c:cat>
          <c:val>
            <c:numRef>
              <c:f>Sheet1!$B$12:$G$12</c:f>
              <c:numCache>
                <c:formatCode>_("$"* #,##0_);_("$"* \(#,##0\);_("$"* "-"??_);_(@_)</c:formatCode>
                <c:ptCount val="6"/>
                <c:pt idx="0">
                  <c:v>13380</c:v>
                </c:pt>
                <c:pt idx="1">
                  <c:v>13380</c:v>
                </c:pt>
                <c:pt idx="2">
                  <c:v>14720</c:v>
                </c:pt>
                <c:pt idx="3">
                  <c:v>16190</c:v>
                </c:pt>
                <c:pt idx="4">
                  <c:v>17810</c:v>
                </c:pt>
                <c:pt idx="5">
                  <c:v>19590</c:v>
                </c:pt>
              </c:numCache>
            </c:numRef>
          </c:val>
        </c:ser>
        <c:gapWidth val="27"/>
        <c:axId val="82544512"/>
        <c:axId val="82546048"/>
      </c:barChart>
      <c:catAx>
        <c:axId val="82544512"/>
        <c:scaling>
          <c:orientation val="minMax"/>
        </c:scaling>
        <c:axPos val="b"/>
        <c:tickLblPos val="nextTo"/>
        <c:txPr>
          <a:bodyPr/>
          <a:lstStyle/>
          <a:p>
            <a:pPr>
              <a:defRPr b="1"/>
            </a:pPr>
            <a:endParaRPr lang="en-US"/>
          </a:p>
        </c:txPr>
        <c:crossAx val="82546048"/>
        <c:crosses val="autoZero"/>
        <c:auto val="1"/>
        <c:lblAlgn val="ctr"/>
        <c:lblOffset val="100"/>
      </c:catAx>
      <c:valAx>
        <c:axId val="82546048"/>
        <c:scaling>
          <c:orientation val="minMax"/>
        </c:scaling>
        <c:axPos val="l"/>
        <c:majorGridlines/>
        <c:numFmt formatCode="_(&quot;$&quot;* #,##0_);_(&quot;$&quot;* \(#,##0\);_(&quot;$&quot;* &quot;-&quot;??_);_(@_)" sourceLinked="1"/>
        <c:tickLblPos val="nextTo"/>
        <c:txPr>
          <a:bodyPr/>
          <a:lstStyle/>
          <a:p>
            <a:pPr>
              <a:defRPr b="1"/>
            </a:pPr>
            <a:endParaRPr lang="en-US"/>
          </a:p>
        </c:txPr>
        <c:crossAx val="82544512"/>
        <c:crosses val="autoZero"/>
        <c:crossBetween val="between"/>
      </c:valAx>
    </c:plotArea>
    <c:legend>
      <c:legendPos val="b"/>
      <c:layout/>
      <c:txPr>
        <a:bodyPr/>
        <a:lstStyle/>
        <a:p>
          <a:pPr>
            <a:defRPr b="1"/>
          </a:pPr>
          <a:endParaRPr lang="en-US"/>
        </a:p>
      </c:txPr>
    </c:legend>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stacked"/>
        <c:ser>
          <c:idx val="0"/>
          <c:order val="0"/>
          <c:tx>
            <c:strRef>
              <c:f>Data!$AM$4</c:f>
              <c:strCache>
                <c:ptCount val="1"/>
                <c:pt idx="0">
                  <c:v>2013-14 Tuition and Fees</c:v>
                </c:pt>
              </c:strCache>
            </c:strRef>
          </c:tx>
          <c:dLbls>
            <c:dLbl>
              <c:idx val="13"/>
              <c:layout/>
              <c:showVal val="1"/>
            </c:dLbl>
            <c:delete val="1"/>
            <c:txPr>
              <a:bodyPr/>
              <a:lstStyle/>
              <a:p>
                <a:pPr>
                  <a:defRPr b="1"/>
                </a:pPr>
                <a:endParaRPr lang="en-US"/>
              </a:p>
            </c:txPr>
          </c:dLbls>
          <c:cat>
            <c:strRef>
              <c:f>Data!$AL$5:$AL$18</c:f>
              <c:strCache>
                <c:ptCount val="14"/>
                <c:pt idx="0">
                  <c:v>Columbia University</c:v>
                </c:pt>
                <c:pt idx="1">
                  <c:v>Vassar College</c:v>
                </c:pt>
                <c:pt idx="2">
                  <c:v>Union College</c:v>
                </c:pt>
                <c:pt idx="3">
                  <c:v>Colgate University</c:v>
                </c:pt>
                <c:pt idx="4">
                  <c:v>Bard College</c:v>
                </c:pt>
                <c:pt idx="5">
                  <c:v>Rensselaer Polytechnic Institute</c:v>
                </c:pt>
                <c:pt idx="6">
                  <c:v>Hobart and William Smith Colleges</c:v>
                </c:pt>
                <c:pt idx="7">
                  <c:v>Hamilton College</c:v>
                </c:pt>
                <c:pt idx="8">
                  <c:v>St. Lawrence University</c:v>
                </c:pt>
                <c:pt idx="9">
                  <c:v>Skidmore College</c:v>
                </c:pt>
                <c:pt idx="10">
                  <c:v>Average Private School in NY</c:v>
                </c:pt>
                <c:pt idx="11">
                  <c:v>Average Private School in US</c:v>
                </c:pt>
                <c:pt idx="12">
                  <c:v>Monroe College</c:v>
                </c:pt>
                <c:pt idx="13">
                  <c:v>SUNY</c:v>
                </c:pt>
              </c:strCache>
            </c:strRef>
          </c:cat>
          <c:val>
            <c:numRef>
              <c:f>Data!$AM$5:$AM$18</c:f>
              <c:numCache>
                <c:formatCode>"$"#,##0</c:formatCode>
                <c:ptCount val="14"/>
                <c:pt idx="0">
                  <c:v>49138</c:v>
                </c:pt>
                <c:pt idx="1">
                  <c:v>47890</c:v>
                </c:pt>
                <c:pt idx="2">
                  <c:v>46785</c:v>
                </c:pt>
                <c:pt idx="3">
                  <c:v>46380</c:v>
                </c:pt>
                <c:pt idx="4">
                  <c:v>46370</c:v>
                </c:pt>
                <c:pt idx="5">
                  <c:v>46269</c:v>
                </c:pt>
                <c:pt idx="6">
                  <c:v>46165</c:v>
                </c:pt>
                <c:pt idx="7">
                  <c:v>46080</c:v>
                </c:pt>
                <c:pt idx="8">
                  <c:v>46040</c:v>
                </c:pt>
                <c:pt idx="9">
                  <c:v>45724</c:v>
                </c:pt>
                <c:pt idx="10">
                  <c:v>34008</c:v>
                </c:pt>
                <c:pt idx="11">
                  <c:v>30500</c:v>
                </c:pt>
                <c:pt idx="12">
                  <c:v>13236</c:v>
                </c:pt>
                <c:pt idx="13">
                  <c:v>7468</c:v>
                </c:pt>
              </c:numCache>
            </c:numRef>
          </c:val>
        </c:ser>
        <c:ser>
          <c:idx val="1"/>
          <c:order val="1"/>
          <c:tx>
            <c:strRef>
              <c:f>Data!$AN$4</c:f>
              <c:strCache>
                <c:ptCount val="1"/>
                <c:pt idx="0">
                  <c:v>Proposed Increase</c:v>
                </c:pt>
              </c:strCache>
            </c:strRef>
          </c:tx>
          <c:spPr>
            <a:solidFill>
              <a:srgbClr val="4F81BD">
                <a:lumMod val="40000"/>
                <a:lumOff val="60000"/>
              </a:srgbClr>
            </a:solidFill>
          </c:spPr>
          <c:dLbls>
            <c:dLbl>
              <c:idx val="13"/>
              <c:layout>
                <c:manualLayout>
                  <c:x val="1.0731583757104975E-16"/>
                  <c:y val="-2.0169656331352134E-3"/>
                </c:manualLayout>
              </c:layout>
              <c:showVal val="1"/>
            </c:dLbl>
            <c:txPr>
              <a:bodyPr/>
              <a:lstStyle/>
              <a:p>
                <a:pPr>
                  <a:defRPr sz="900"/>
                </a:pPr>
                <a:endParaRPr lang="en-US"/>
              </a:p>
            </c:txPr>
            <c:showVal val="1"/>
          </c:dLbls>
          <c:cat>
            <c:strRef>
              <c:f>Data!$AL$5:$AL$18</c:f>
              <c:strCache>
                <c:ptCount val="14"/>
                <c:pt idx="0">
                  <c:v>Columbia University</c:v>
                </c:pt>
                <c:pt idx="1">
                  <c:v>Vassar College</c:v>
                </c:pt>
                <c:pt idx="2">
                  <c:v>Union College</c:v>
                </c:pt>
                <c:pt idx="3">
                  <c:v>Colgate University</c:v>
                </c:pt>
                <c:pt idx="4">
                  <c:v>Bard College</c:v>
                </c:pt>
                <c:pt idx="5">
                  <c:v>Rensselaer Polytechnic Institute</c:v>
                </c:pt>
                <c:pt idx="6">
                  <c:v>Hobart and William Smith Colleges</c:v>
                </c:pt>
                <c:pt idx="7">
                  <c:v>Hamilton College</c:v>
                </c:pt>
                <c:pt idx="8">
                  <c:v>St. Lawrence University</c:v>
                </c:pt>
                <c:pt idx="9">
                  <c:v>Skidmore College</c:v>
                </c:pt>
                <c:pt idx="10">
                  <c:v>Average Private School in NY</c:v>
                </c:pt>
                <c:pt idx="11">
                  <c:v>Average Private School in US</c:v>
                </c:pt>
                <c:pt idx="12">
                  <c:v>Monroe College</c:v>
                </c:pt>
                <c:pt idx="13">
                  <c:v>SUNY</c:v>
                </c:pt>
              </c:strCache>
            </c:strRef>
          </c:cat>
          <c:val>
            <c:numRef>
              <c:f>Data!$AN$5:$AN$18</c:f>
              <c:numCache>
                <c:formatCode>General</c:formatCode>
                <c:ptCount val="14"/>
                <c:pt idx="13" formatCode="&quot;$&quot;#,##0_);[Red]\(&quot;$&quot;#,##0\)">
                  <c:v>371.36167629245847</c:v>
                </c:pt>
              </c:numCache>
            </c:numRef>
          </c:val>
        </c:ser>
        <c:gapWidth val="50"/>
        <c:overlap val="100"/>
        <c:axId val="82091392"/>
        <c:axId val="82097280"/>
      </c:barChart>
      <c:lineChart>
        <c:grouping val="standard"/>
        <c:ser>
          <c:idx val="2"/>
          <c:order val="2"/>
          <c:tx>
            <c:strRef>
              <c:f>Data!$AO$4</c:f>
              <c:strCache>
                <c:ptCount val="1"/>
                <c:pt idx="0">
                  <c:v>Total</c:v>
                </c:pt>
              </c:strCache>
            </c:strRef>
          </c:tx>
          <c:spPr>
            <a:ln>
              <a:noFill/>
            </a:ln>
          </c:spPr>
          <c:marker>
            <c:symbol val="none"/>
          </c:marker>
          <c:dLbls>
            <c:dLbl>
              <c:idx val="2"/>
              <c:layout>
                <c:manualLayout>
                  <c:x val="-3.38030303030303E-2"/>
                  <c:y val="-4.5208223972003483E-2"/>
                </c:manualLayout>
              </c:layout>
              <c:dLblPos val="r"/>
              <c:showVal val="1"/>
            </c:dLbl>
            <c:dLbl>
              <c:idx val="3"/>
              <c:layout>
                <c:manualLayout>
                  <c:x val="-3.5318181818181811E-2"/>
                  <c:y val="-4.79860017497813E-2"/>
                </c:manualLayout>
              </c:layout>
              <c:dLblPos val="r"/>
              <c:showVal val="1"/>
            </c:dLbl>
            <c:dLbl>
              <c:idx val="4"/>
              <c:layout>
                <c:manualLayout>
                  <c:x val="-3.5318181818181811E-2"/>
                  <c:y val="-4.7986001749781307E-2"/>
                </c:manualLayout>
              </c:layout>
              <c:dLblPos val="r"/>
              <c:showVal val="1"/>
            </c:dLbl>
            <c:dLbl>
              <c:idx val="5"/>
              <c:layout>
                <c:manualLayout>
                  <c:x val="-4.4409090909090981E-2"/>
                  <c:y val="-4.79860017497813E-2"/>
                </c:manualLayout>
              </c:layout>
              <c:dLblPos val="r"/>
              <c:showVal val="1"/>
            </c:dLbl>
            <c:dLbl>
              <c:idx val="6"/>
              <c:layout>
                <c:manualLayout>
                  <c:x val="-3.6833333333333343E-2"/>
                  <c:y val="-5.0763779527559061E-2"/>
                </c:manualLayout>
              </c:layout>
              <c:dLblPos val="r"/>
              <c:showVal val="1"/>
            </c:dLbl>
            <c:dLbl>
              <c:idx val="7"/>
              <c:layout>
                <c:manualLayout>
                  <c:x val="-3.834848484848484E-2"/>
                  <c:y val="-5.0763779527559061E-2"/>
                </c:manualLayout>
              </c:layout>
              <c:dLblPos val="r"/>
              <c:showVal val="1"/>
            </c:dLbl>
            <c:dLbl>
              <c:idx val="8"/>
              <c:layout>
                <c:manualLayout>
                  <c:x val="-3.834848484848484E-2"/>
                  <c:y val="-5.0763779527559061E-2"/>
                </c:manualLayout>
              </c:layout>
              <c:dLblPos val="r"/>
              <c:showVal val="1"/>
            </c:dLbl>
            <c:dLbl>
              <c:idx val="9"/>
              <c:layout>
                <c:manualLayout>
                  <c:x val="-3.834848484848484E-2"/>
                  <c:y val="-5.3541557305336843E-2"/>
                </c:manualLayout>
              </c:layout>
              <c:dLblPos val="r"/>
              <c:showVal val="1"/>
            </c:dLbl>
            <c:txPr>
              <a:bodyPr/>
              <a:lstStyle/>
              <a:p>
                <a:pPr>
                  <a:defRPr sz="900" b="1" u="sng"/>
                </a:pPr>
                <a:endParaRPr lang="en-US"/>
              </a:p>
            </c:txPr>
            <c:dLblPos val="t"/>
            <c:showVal val="1"/>
          </c:dLbls>
          <c:cat>
            <c:strRef>
              <c:f>Data!$AL$5:$AL$18</c:f>
              <c:strCache>
                <c:ptCount val="14"/>
                <c:pt idx="0">
                  <c:v>Columbia University</c:v>
                </c:pt>
                <c:pt idx="1">
                  <c:v>Vassar College</c:v>
                </c:pt>
                <c:pt idx="2">
                  <c:v>Union College</c:v>
                </c:pt>
                <c:pt idx="3">
                  <c:v>Colgate University</c:v>
                </c:pt>
                <c:pt idx="4">
                  <c:v>Bard College</c:v>
                </c:pt>
                <c:pt idx="5">
                  <c:v>Rensselaer Polytechnic Institute</c:v>
                </c:pt>
                <c:pt idx="6">
                  <c:v>Hobart and William Smith Colleges</c:v>
                </c:pt>
                <c:pt idx="7">
                  <c:v>Hamilton College</c:v>
                </c:pt>
                <c:pt idx="8">
                  <c:v>St. Lawrence University</c:v>
                </c:pt>
                <c:pt idx="9">
                  <c:v>Skidmore College</c:v>
                </c:pt>
                <c:pt idx="10">
                  <c:v>Average Private School in NY</c:v>
                </c:pt>
                <c:pt idx="11">
                  <c:v>Average Private School in US</c:v>
                </c:pt>
                <c:pt idx="12">
                  <c:v>Monroe College</c:v>
                </c:pt>
                <c:pt idx="13">
                  <c:v>SUNY</c:v>
                </c:pt>
              </c:strCache>
            </c:strRef>
          </c:cat>
          <c:val>
            <c:numRef>
              <c:f>Data!$AO$5:$AO$18</c:f>
              <c:numCache>
                <c:formatCode>"$"#,##0</c:formatCode>
                <c:ptCount val="14"/>
                <c:pt idx="0">
                  <c:v>49138</c:v>
                </c:pt>
                <c:pt idx="1">
                  <c:v>47890</c:v>
                </c:pt>
                <c:pt idx="2">
                  <c:v>46785</c:v>
                </c:pt>
                <c:pt idx="3">
                  <c:v>46380</c:v>
                </c:pt>
                <c:pt idx="4">
                  <c:v>46370</c:v>
                </c:pt>
                <c:pt idx="5">
                  <c:v>46269</c:v>
                </c:pt>
                <c:pt idx="6">
                  <c:v>46165</c:v>
                </c:pt>
                <c:pt idx="7">
                  <c:v>46080</c:v>
                </c:pt>
                <c:pt idx="8">
                  <c:v>46040</c:v>
                </c:pt>
                <c:pt idx="9">
                  <c:v>45724</c:v>
                </c:pt>
                <c:pt idx="10">
                  <c:v>34008</c:v>
                </c:pt>
                <c:pt idx="11">
                  <c:v>30500</c:v>
                </c:pt>
                <c:pt idx="12">
                  <c:v>13236</c:v>
                </c:pt>
                <c:pt idx="13">
                  <c:v>7839.3616762924603</c:v>
                </c:pt>
              </c:numCache>
            </c:numRef>
          </c:val>
        </c:ser>
        <c:marker val="1"/>
        <c:axId val="82091392"/>
        <c:axId val="82097280"/>
      </c:lineChart>
      <c:catAx>
        <c:axId val="82091392"/>
        <c:scaling>
          <c:orientation val="minMax"/>
        </c:scaling>
        <c:axPos val="b"/>
        <c:tickLblPos val="nextTo"/>
        <c:txPr>
          <a:bodyPr/>
          <a:lstStyle/>
          <a:p>
            <a:pPr>
              <a:defRPr b="1"/>
            </a:pPr>
            <a:endParaRPr lang="en-US"/>
          </a:p>
        </c:txPr>
        <c:crossAx val="82097280"/>
        <c:crosses val="autoZero"/>
        <c:auto val="1"/>
        <c:lblAlgn val="ctr"/>
        <c:lblOffset val="100"/>
      </c:catAx>
      <c:valAx>
        <c:axId val="82097280"/>
        <c:scaling>
          <c:orientation val="minMax"/>
        </c:scaling>
        <c:axPos val="l"/>
        <c:majorGridlines/>
        <c:numFmt formatCode="&quot;$&quot;#,##0" sourceLinked="1"/>
        <c:tickLblPos val="nextTo"/>
        <c:txPr>
          <a:bodyPr/>
          <a:lstStyle/>
          <a:p>
            <a:pPr>
              <a:defRPr b="1"/>
            </a:pPr>
            <a:endParaRPr lang="en-US"/>
          </a:p>
        </c:txPr>
        <c:crossAx val="82091392"/>
        <c:crosses val="autoZero"/>
        <c:crossBetween val="between"/>
      </c:valAx>
    </c:plotArea>
    <c:legend>
      <c:legendPos val="b"/>
      <c:legendEntry>
        <c:idx val="2"/>
        <c:delete val="1"/>
      </c:legendEntry>
      <c:layout/>
      <c:txPr>
        <a:bodyPr/>
        <a:lstStyle/>
        <a:p>
          <a:pPr>
            <a:defRPr b="1"/>
          </a:pPr>
          <a:endParaRPr lang="en-US"/>
        </a:p>
      </c:txPr>
    </c:legend>
    <c:plotVisOnly val="1"/>
    <c:dispBlanksAs val="gap"/>
  </c:chart>
  <c:externalData r:id="rId1"/>
</c:chartSpace>
</file>

<file path=ppt/drawings/drawing1.xml><?xml version="1.0" encoding="utf-8"?>
<c:userShapes xmlns:c="http://schemas.openxmlformats.org/drawingml/2006/chart">
  <cdr:relSizeAnchor xmlns:cdr="http://schemas.openxmlformats.org/drawingml/2006/chartDrawing">
    <cdr:from>
      <cdr:x>0.08333</cdr:x>
      <cdr:y>0.37381</cdr:y>
    </cdr:from>
    <cdr:to>
      <cdr:x>0.99796</cdr:x>
      <cdr:y>0.37381</cdr:y>
    </cdr:to>
    <cdr:sp macro="" textlink="">
      <cdr:nvSpPr>
        <cdr:cNvPr id="3" name="Straight Connector 2"/>
        <cdr:cNvSpPr/>
      </cdr:nvSpPr>
      <cdr:spPr>
        <a:xfrm xmlns:a="http://schemas.openxmlformats.org/drawingml/2006/main">
          <a:off x="685800" y="1676399"/>
          <a:ext cx="7527039"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0.74074</cdr:x>
      <cdr:y>0.28885</cdr:y>
    </cdr:from>
    <cdr:to>
      <cdr:x>0.99881</cdr:x>
      <cdr:y>0.34536</cdr:y>
    </cdr:to>
    <cdr:sp macro="" textlink="">
      <cdr:nvSpPr>
        <cdr:cNvPr id="4" name="TextBox 3"/>
        <cdr:cNvSpPr txBox="1"/>
      </cdr:nvSpPr>
      <cdr:spPr>
        <a:xfrm xmlns:a="http://schemas.openxmlformats.org/drawingml/2006/main">
          <a:off x="6096000" y="1295399"/>
          <a:ext cx="2123813" cy="2534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b="1" dirty="0">
              <a:latin typeface="+mj-lt"/>
            </a:rPr>
            <a:t>$9,485: Middle States Average</a:t>
          </a:r>
        </a:p>
      </cdr:txBody>
    </cdr:sp>
  </cdr:relSizeAnchor>
  <cdr:relSizeAnchor xmlns:cdr="http://schemas.openxmlformats.org/drawingml/2006/chartDrawing">
    <cdr:from>
      <cdr:x>0.08333</cdr:x>
      <cdr:y>0.40779</cdr:y>
    </cdr:from>
    <cdr:to>
      <cdr:x>0.99796</cdr:x>
      <cdr:y>0.40779</cdr:y>
    </cdr:to>
    <cdr:sp macro="" textlink="">
      <cdr:nvSpPr>
        <cdr:cNvPr id="5" name="Straight Connector 4"/>
        <cdr:cNvSpPr/>
      </cdr:nvSpPr>
      <cdr:spPr>
        <a:xfrm xmlns:a="http://schemas.openxmlformats.org/drawingml/2006/main">
          <a:off x="685800" y="1828799"/>
          <a:ext cx="7527039" cy="0"/>
        </a:xfrm>
        <a:prstGeom xmlns:a="http://schemas.openxmlformats.org/drawingml/2006/main" prst="line">
          <a:avLst/>
        </a:prstGeom>
        <a:noFill xmlns:a="http://schemas.openxmlformats.org/drawingml/2006/main"/>
        <a:ln xmlns:a="http://schemas.openxmlformats.org/drawingml/2006/main" w="19050"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0.74192</cdr:x>
      <cdr:y>0.35681</cdr:y>
    </cdr:from>
    <cdr:to>
      <cdr:x>1</cdr:x>
      <cdr:y>0.39633</cdr:y>
    </cdr:to>
    <cdr:sp macro="" textlink="">
      <cdr:nvSpPr>
        <cdr:cNvPr id="6" name="TextBox 1"/>
        <cdr:cNvSpPr txBox="1"/>
      </cdr:nvSpPr>
      <cdr:spPr>
        <a:xfrm xmlns:a="http://schemas.openxmlformats.org/drawingml/2006/main">
          <a:off x="6248400" y="1600199"/>
          <a:ext cx="2123895" cy="17723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100" b="1" dirty="0"/>
            <a:t>                   </a:t>
          </a:r>
          <a:r>
            <a:rPr lang="en-US" sz="1100" b="1" dirty="0" smtClean="0"/>
            <a:t>      </a:t>
          </a:r>
          <a:r>
            <a:rPr lang="en-US" sz="1100" b="1" dirty="0"/>
            <a:t>$8,893: US Average</a:t>
          </a:r>
        </a:p>
      </cdr:txBody>
    </cdr:sp>
  </cdr:relSizeAnchor>
  <cdr:relSizeAnchor xmlns:cdr="http://schemas.openxmlformats.org/drawingml/2006/chartDrawing">
    <cdr:from>
      <cdr:x>0.82407</cdr:x>
      <cdr:y>0.3908</cdr:y>
    </cdr:from>
    <cdr:to>
      <cdr:x>0.85185</cdr:x>
      <cdr:y>0.40099</cdr:y>
    </cdr:to>
    <cdr:sp macro="" textlink="">
      <cdr:nvSpPr>
        <cdr:cNvPr id="8" name="Straight Arrow Connector 7"/>
        <cdr:cNvSpPr/>
      </cdr:nvSpPr>
      <cdr:spPr>
        <a:xfrm xmlns:a="http://schemas.openxmlformats.org/drawingml/2006/main" flipH="1">
          <a:off x="6781800" y="1752599"/>
          <a:ext cx="228600" cy="4571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0.17778</cdr:x>
      <cdr:y>0.1875</cdr:y>
    </cdr:from>
    <cdr:to>
      <cdr:x>0.65385</cdr:x>
      <cdr:y>0.34375</cdr:y>
    </cdr:to>
    <cdr:sp macro="" textlink="">
      <cdr:nvSpPr>
        <cdr:cNvPr id="3" name="TextBox 2"/>
        <cdr:cNvSpPr txBox="1"/>
      </cdr:nvSpPr>
      <cdr:spPr>
        <a:xfrm xmlns:a="http://schemas.openxmlformats.org/drawingml/2006/main">
          <a:off x="663795" y="457200"/>
          <a:ext cx="177755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800" b="1" i="1" dirty="0" smtClean="0">
              <a:latin typeface="AauxPro OT"/>
            </a:rPr>
            <a:t>Annual State </a:t>
          </a:r>
          <a:br>
            <a:rPr lang="en-US" sz="800" b="1" i="1" dirty="0" smtClean="0">
              <a:latin typeface="AauxPro OT"/>
            </a:rPr>
          </a:br>
          <a:r>
            <a:rPr lang="en-US" sz="800" b="1" i="1" dirty="0" smtClean="0">
              <a:latin typeface="AauxPro OT"/>
            </a:rPr>
            <a:t>Investment Requested</a:t>
          </a:r>
        </a:p>
      </cdr:txBody>
    </cdr:sp>
  </cdr:relSizeAnchor>
  <cdr:relSizeAnchor xmlns:cdr="http://schemas.openxmlformats.org/drawingml/2006/chartDrawing">
    <cdr:from>
      <cdr:x>0.57143</cdr:x>
      <cdr:y>0.1875</cdr:y>
    </cdr:from>
    <cdr:to>
      <cdr:x>0.70605</cdr:x>
      <cdr:y>0.25308</cdr:y>
    </cdr:to>
    <cdr:sp macro="" textlink="">
      <cdr:nvSpPr>
        <cdr:cNvPr id="6" name="Straight Arrow Connector 5"/>
        <cdr:cNvSpPr/>
      </cdr:nvSpPr>
      <cdr:spPr>
        <a:xfrm xmlns:a="http://schemas.openxmlformats.org/drawingml/2006/main" flipV="1">
          <a:off x="2133600" y="457200"/>
          <a:ext cx="502644" cy="159910"/>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0.2449</cdr:x>
      <cdr:y>0.53125</cdr:y>
    </cdr:from>
    <cdr:to>
      <cdr:x>0.69388</cdr:x>
      <cdr:y>0.625</cdr:y>
    </cdr:to>
    <cdr:sp macro="" textlink="">
      <cdr:nvSpPr>
        <cdr:cNvPr id="7" name="TextBox 6"/>
        <cdr:cNvSpPr txBox="1"/>
      </cdr:nvSpPr>
      <cdr:spPr>
        <a:xfrm xmlns:a="http://schemas.openxmlformats.org/drawingml/2006/main">
          <a:off x="914400" y="1295400"/>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800" b="1" i="1" dirty="0" smtClean="0">
              <a:solidFill>
                <a:schemeClr val="tx1"/>
              </a:solidFill>
              <a:latin typeface="AauxPro OT"/>
            </a:rPr>
            <a:t>Industry Standard: 5% </a:t>
          </a:r>
          <a:r>
            <a:rPr lang="en-US" sz="800" b="1" i="1" dirty="0" smtClean="0">
              <a:latin typeface="AauxPro OT"/>
            </a:rPr>
            <a:t>FCI</a:t>
          </a:r>
          <a:endParaRPr lang="en-US" sz="800" b="1" i="1" dirty="0">
            <a:latin typeface="AauxPro OT"/>
          </a:endParaRPr>
        </a:p>
      </cdr:txBody>
    </cdr:sp>
  </cdr:relSizeAnchor>
  <cdr:relSizeAnchor xmlns:cdr="http://schemas.openxmlformats.org/drawingml/2006/chartDrawing">
    <cdr:from>
      <cdr:x>0.14286</cdr:x>
      <cdr:y>0.59375</cdr:y>
    </cdr:from>
    <cdr:to>
      <cdr:x>0.26531</cdr:x>
      <cdr:y>0.65625</cdr:y>
    </cdr:to>
    <cdr:sp macro="" textlink="">
      <cdr:nvSpPr>
        <cdr:cNvPr id="9" name="Straight Arrow Connector 8"/>
        <cdr:cNvSpPr/>
      </cdr:nvSpPr>
      <cdr:spPr>
        <a:xfrm xmlns:a="http://schemas.openxmlformats.org/drawingml/2006/main" flipH="1">
          <a:off x="533399" y="1447800"/>
          <a:ext cx="457203" cy="152400"/>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D0FF33E5-001B-4219-9416-60D5C9177B12}" type="datetimeFigureOut">
              <a:rPr lang="en-US" smtClean="0"/>
              <a:pPr/>
              <a:t>11/15/2013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E0CB2C3-CDB1-49AB-B494-857B0F5DCBC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30CA0F88-7581-4E3D-BDF9-4160006CE38B}" type="datetimeFigureOut">
              <a:rPr lang="en-US" smtClean="0"/>
              <a:pPr/>
              <a:t>11/15/2013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D46922F1-9C79-4298-9133-8F2293CE750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6922F1-9C79-4298-9133-8F2293CE7508}"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22821F-C62D-4D11-B506-75A762F6AA95}" type="slidenum">
              <a:rPr lang="en-US" smtClean="0"/>
              <a:pPr/>
              <a:t>‹#›</a:t>
            </a:fld>
            <a:endParaRPr lang="en-US"/>
          </a:p>
        </p:txBody>
      </p:sp>
      <p:sp>
        <p:nvSpPr>
          <p:cNvPr id="7" name="Content Placeholder 6"/>
          <p:cNvSpPr>
            <a:spLocks noGrp="1"/>
          </p:cNvSpPr>
          <p:nvPr>
            <p:ph sz="quarter" idx="13"/>
          </p:nvPr>
        </p:nvSpPr>
        <p:spPr>
          <a:xfrm>
            <a:off x="457200" y="1744663"/>
            <a:ext cx="8229600" cy="4219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13"/>
          <p:cNvGrpSpPr/>
          <p:nvPr/>
        </p:nvGrpSpPr>
        <p:grpSpPr>
          <a:xfrm>
            <a:off x="0" y="-1"/>
            <a:ext cx="9147818" cy="6858002"/>
            <a:chOff x="0" y="-1"/>
            <a:chExt cx="9147818" cy="6858002"/>
          </a:xfrm>
        </p:grpSpPr>
        <p:pic>
          <p:nvPicPr>
            <p:cNvPr id="15" name="Picture 14" descr="SUNY_blue_bkgrnd-01.jpg"/>
            <p:cNvPicPr>
              <a:picLocks noChangeAspect="1"/>
            </p:cNvPicPr>
            <p:nvPr/>
          </p:nvPicPr>
          <p:blipFill>
            <a:blip r:embed="rId2" cstate="print"/>
            <a:stretch>
              <a:fillRect/>
            </a:stretch>
          </p:blipFill>
          <p:spPr>
            <a:xfrm>
              <a:off x="0" y="0"/>
              <a:ext cx="9144001" cy="6858001"/>
            </a:xfrm>
            <a:prstGeom prst="rect">
              <a:avLst/>
            </a:prstGeom>
          </p:spPr>
        </p:pic>
        <p:pic>
          <p:nvPicPr>
            <p:cNvPr id="16" name="Picture 15" descr="SUNY_trns_circles-01.png"/>
            <p:cNvPicPr>
              <a:picLocks noChangeAspect="1"/>
            </p:cNvPicPr>
            <p:nvPr/>
          </p:nvPicPr>
          <p:blipFill>
            <a:blip r:embed="rId3" cstate="print"/>
            <a:stretch>
              <a:fillRect/>
            </a:stretch>
          </p:blipFill>
          <p:spPr>
            <a:xfrm>
              <a:off x="0" y="1"/>
              <a:ext cx="9144001" cy="6858000"/>
            </a:xfrm>
            <a:prstGeom prst="rect">
              <a:avLst/>
            </a:prstGeom>
          </p:spPr>
        </p:pic>
        <p:pic>
          <p:nvPicPr>
            <p:cNvPr id="17" name="Picture 16" descr="SUNY_State_text-01.png"/>
            <p:cNvPicPr>
              <a:picLocks noChangeAspect="1"/>
            </p:cNvPicPr>
            <p:nvPr/>
          </p:nvPicPr>
          <p:blipFill>
            <a:blip r:embed="rId4" cstate="print"/>
            <a:stretch>
              <a:fillRect/>
            </a:stretch>
          </p:blipFill>
          <p:spPr>
            <a:xfrm>
              <a:off x="3817" y="-1"/>
              <a:ext cx="9144001" cy="6858001"/>
            </a:xfrm>
            <a:prstGeom prst="rect">
              <a:avLst/>
            </a:prstGeom>
          </p:spPr>
        </p:pic>
        <p:pic>
          <p:nvPicPr>
            <p:cNvPr id="18" name="Picture 17" descr="SUNY_Logo-01.png"/>
            <p:cNvPicPr>
              <a:picLocks noChangeAspect="1"/>
            </p:cNvPicPr>
            <p:nvPr/>
          </p:nvPicPr>
          <p:blipFill>
            <a:blip r:embed="rId5" cstate="print"/>
            <a:stretch>
              <a:fillRect/>
            </a:stretch>
          </p:blipFill>
          <p:spPr>
            <a:xfrm>
              <a:off x="3817" y="-1"/>
              <a:ext cx="9144001" cy="6858001"/>
            </a:xfrm>
            <a:prstGeom prst="rect">
              <a:avLst/>
            </a:prstGeom>
          </p:spPr>
        </p:pic>
      </p:grpSp>
      <p:sp>
        <p:nvSpPr>
          <p:cNvPr id="2" name="Title 1"/>
          <p:cNvSpPr>
            <a:spLocks noGrp="1"/>
          </p:cNvSpPr>
          <p:nvPr>
            <p:ph type="ctrTitle" hasCustomPrompt="1"/>
          </p:nvPr>
        </p:nvSpPr>
        <p:spPr>
          <a:xfrm>
            <a:off x="2738047" y="2790925"/>
            <a:ext cx="5361482" cy="1470025"/>
          </a:xfrm>
        </p:spPr>
        <p:txBody>
          <a:bodyPr>
            <a:normAutofit/>
          </a:bodyPr>
          <a:lstStyle>
            <a:lvl1pPr algn="l">
              <a:defRPr sz="3600" b="1">
                <a:solidFill>
                  <a:schemeClr val="bg1"/>
                </a:solidFill>
                <a:latin typeface="AauxPro OT"/>
              </a:defRPr>
            </a:lvl1pPr>
          </a:lstStyle>
          <a:p>
            <a:r>
              <a:rPr lang="en-US" dirty="0" smtClean="0"/>
              <a:t>Event</a:t>
            </a:r>
            <a:br>
              <a:rPr lang="en-US" dirty="0" smtClean="0"/>
            </a:br>
            <a:r>
              <a:rPr lang="en-US" dirty="0" smtClean="0"/>
              <a:t>Title</a:t>
            </a:r>
            <a:endParaRPr lang="en-US" dirty="0"/>
          </a:p>
        </p:txBody>
      </p:sp>
      <p:sp>
        <p:nvSpPr>
          <p:cNvPr id="3" name="Subtitle 2"/>
          <p:cNvSpPr>
            <a:spLocks noGrp="1"/>
          </p:cNvSpPr>
          <p:nvPr>
            <p:ph type="subTitle" idx="1" hasCustomPrompt="1"/>
          </p:nvPr>
        </p:nvSpPr>
        <p:spPr>
          <a:xfrm>
            <a:off x="2738047" y="4978500"/>
            <a:ext cx="5361482" cy="1197443"/>
          </a:xfrm>
        </p:spPr>
        <p:txBody>
          <a:bodyPr>
            <a:normAutofit/>
          </a:bodyPr>
          <a:lstStyle>
            <a:lvl1pPr marL="0" indent="0" algn="l">
              <a:buNone/>
              <a:defRPr sz="1600" b="1">
                <a:solidFill>
                  <a:schemeClr val="bg1"/>
                </a:solidFill>
                <a:latin typeface="AauxPro O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Location</a:t>
            </a:r>
          </a:p>
          <a:p>
            <a:r>
              <a:rPr lang="en-US" dirty="0" smtClean="0"/>
              <a:t>Date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grpSp>
        <p:nvGrpSpPr>
          <p:cNvPr id="3" name="Group 12"/>
          <p:cNvGrpSpPr/>
          <p:nvPr/>
        </p:nvGrpSpPr>
        <p:grpSpPr>
          <a:xfrm>
            <a:off x="-25229" y="-16822"/>
            <a:ext cx="9160820" cy="6891645"/>
            <a:chOff x="-8409" y="-16822"/>
            <a:chExt cx="9160820" cy="6891645"/>
          </a:xfrm>
        </p:grpSpPr>
        <p:pic>
          <p:nvPicPr>
            <p:cNvPr id="14" name="Picture 13" descr="SUNY_blue_bkgrnd-01.jpg"/>
            <p:cNvPicPr>
              <a:picLocks noChangeAspect="1"/>
            </p:cNvPicPr>
            <p:nvPr/>
          </p:nvPicPr>
          <p:blipFill>
            <a:blip r:embed="rId2" cstate="print"/>
            <a:stretch>
              <a:fillRect/>
            </a:stretch>
          </p:blipFill>
          <p:spPr>
            <a:xfrm>
              <a:off x="0" y="0"/>
              <a:ext cx="9144001" cy="6858001"/>
            </a:xfrm>
            <a:prstGeom prst="rect">
              <a:avLst/>
            </a:prstGeom>
          </p:spPr>
        </p:pic>
        <p:pic>
          <p:nvPicPr>
            <p:cNvPr id="15" name="Picture 14" descr="SUNY_trans_circles_top-01.png"/>
            <p:cNvPicPr>
              <a:picLocks noChangeAspect="1"/>
            </p:cNvPicPr>
            <p:nvPr/>
          </p:nvPicPr>
          <p:blipFill>
            <a:blip r:embed="rId3" cstate="print"/>
            <a:stretch>
              <a:fillRect/>
            </a:stretch>
          </p:blipFill>
          <p:spPr>
            <a:xfrm>
              <a:off x="8411" y="-16822"/>
              <a:ext cx="9144000" cy="6858000"/>
            </a:xfrm>
            <a:prstGeom prst="rect">
              <a:avLst/>
            </a:prstGeom>
          </p:spPr>
        </p:pic>
        <p:pic>
          <p:nvPicPr>
            <p:cNvPr id="16" name="Picture 15" descr="SUNY_logo_bottom-01.png"/>
            <p:cNvPicPr>
              <a:picLocks noChangeAspect="1"/>
            </p:cNvPicPr>
            <p:nvPr/>
          </p:nvPicPr>
          <p:blipFill>
            <a:blip r:embed="rId4" cstate="print"/>
            <a:stretch>
              <a:fillRect/>
            </a:stretch>
          </p:blipFill>
          <p:spPr>
            <a:xfrm>
              <a:off x="-8409" y="16823"/>
              <a:ext cx="9144000" cy="6858000"/>
            </a:xfrm>
            <a:prstGeom prst="rect">
              <a:avLst/>
            </a:prstGeom>
          </p:spPr>
        </p:pic>
      </p:grpSp>
      <p:sp>
        <p:nvSpPr>
          <p:cNvPr id="2" name="Title 1"/>
          <p:cNvSpPr>
            <a:spLocks noGrp="1"/>
          </p:cNvSpPr>
          <p:nvPr>
            <p:ph type="title" hasCustomPrompt="1"/>
          </p:nvPr>
        </p:nvSpPr>
        <p:spPr>
          <a:xfrm>
            <a:off x="2875368" y="2563318"/>
            <a:ext cx="5833917" cy="1143000"/>
          </a:xfrm>
        </p:spPr>
        <p:txBody>
          <a:bodyPr>
            <a:normAutofit/>
          </a:bodyPr>
          <a:lstStyle>
            <a:lvl1pPr>
              <a:defRPr sz="4000" baseline="0">
                <a:solidFill>
                  <a:schemeClr val="bg1"/>
                </a:solidFill>
              </a:defRPr>
            </a:lvl1pPr>
          </a:lstStyle>
          <a:p>
            <a:r>
              <a:rPr lang="en-US" dirty="0" smtClean="0"/>
              <a:t>Breaker slide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11"/>
          <p:cNvGrpSpPr/>
          <p:nvPr/>
        </p:nvGrpSpPr>
        <p:grpSpPr>
          <a:xfrm>
            <a:off x="-16935" y="0"/>
            <a:ext cx="9160936" cy="6860368"/>
            <a:chOff x="-16935" y="0"/>
            <a:chExt cx="9160936" cy="6860368"/>
          </a:xfrm>
        </p:grpSpPr>
        <p:pic>
          <p:nvPicPr>
            <p:cNvPr id="13" name="Picture 12" descr="SUNY_Blue_bar-01.jpg"/>
            <p:cNvPicPr>
              <a:picLocks noChangeAspect="1"/>
            </p:cNvPicPr>
            <p:nvPr/>
          </p:nvPicPr>
          <p:blipFill>
            <a:blip r:embed="rId2" cstate="print"/>
            <a:stretch>
              <a:fillRect/>
            </a:stretch>
          </p:blipFill>
          <p:spPr>
            <a:xfrm>
              <a:off x="0" y="0"/>
              <a:ext cx="9144001" cy="6858001"/>
            </a:xfrm>
            <a:prstGeom prst="rect">
              <a:avLst/>
            </a:prstGeom>
          </p:spPr>
        </p:pic>
        <p:pic>
          <p:nvPicPr>
            <p:cNvPr id="14" name="Picture 13" descr="SUNY_trans_circ_small_top-01.png"/>
            <p:cNvPicPr>
              <a:picLocks noChangeAspect="1"/>
            </p:cNvPicPr>
            <p:nvPr/>
          </p:nvPicPr>
          <p:blipFill>
            <a:blip r:embed="rId3" cstate="print"/>
            <a:stretch>
              <a:fillRect/>
            </a:stretch>
          </p:blipFill>
          <p:spPr>
            <a:xfrm>
              <a:off x="-1" y="165"/>
              <a:ext cx="9144001" cy="6858000"/>
            </a:xfrm>
            <a:prstGeom prst="rect">
              <a:avLst/>
            </a:prstGeom>
          </p:spPr>
        </p:pic>
        <p:pic>
          <p:nvPicPr>
            <p:cNvPr id="15" name="Picture 14" descr="SUNY_logo_bottom_right-01.png"/>
            <p:cNvPicPr>
              <a:picLocks noChangeAspect="1"/>
            </p:cNvPicPr>
            <p:nvPr/>
          </p:nvPicPr>
          <p:blipFill>
            <a:blip r:embed="rId4" cstate="print"/>
            <a:stretch>
              <a:fillRect/>
            </a:stretch>
          </p:blipFill>
          <p:spPr>
            <a:xfrm>
              <a:off x="1" y="2367"/>
              <a:ext cx="9144000" cy="6858001"/>
            </a:xfrm>
            <a:prstGeom prst="rect">
              <a:avLst/>
            </a:prstGeom>
          </p:spPr>
        </p:pic>
        <p:pic>
          <p:nvPicPr>
            <p:cNvPr id="16" name="Picture 15" descr="SUNY_small_logo-01.png"/>
            <p:cNvPicPr>
              <a:picLocks noChangeAspect="1"/>
            </p:cNvPicPr>
            <p:nvPr/>
          </p:nvPicPr>
          <p:blipFill>
            <a:blip r:embed="rId5" cstate="print"/>
            <a:stretch>
              <a:fillRect/>
            </a:stretch>
          </p:blipFill>
          <p:spPr>
            <a:xfrm>
              <a:off x="-16935" y="2367"/>
              <a:ext cx="9144000" cy="6858001"/>
            </a:xfrm>
            <a:prstGeom prst="rect">
              <a:avLst/>
            </a:prstGeom>
          </p:spPr>
        </p:pic>
      </p:grpSp>
      <p:sp>
        <p:nvSpPr>
          <p:cNvPr id="2" name="Title 1"/>
          <p:cNvSpPr>
            <a:spLocks noGrp="1"/>
          </p:cNvSpPr>
          <p:nvPr>
            <p:ph type="title"/>
          </p:nvPr>
        </p:nvSpPr>
        <p:spPr>
          <a:xfrm>
            <a:off x="457200" y="1297718"/>
            <a:ext cx="8229600" cy="755936"/>
          </a:xfrm>
        </p:spPr>
        <p:txBody>
          <a:bodyPr>
            <a:normAutofit/>
          </a:bodyPr>
          <a:lstStyle>
            <a:lvl1pPr algn="l">
              <a:defRPr sz="3600" b="0">
                <a:solidFill>
                  <a:schemeClr val="accent1">
                    <a:lumMod val="75000"/>
                  </a:schemeClr>
                </a:solidFill>
                <a:latin typeface="AauxPro O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2334406"/>
            <a:ext cx="8229600" cy="3826552"/>
          </a:xfrm>
        </p:spPr>
        <p:txBody>
          <a:bodyPr/>
          <a:lstStyle>
            <a:lvl1pPr>
              <a:defRPr>
                <a:solidFill>
                  <a:schemeClr val="tx1">
                    <a:lumMod val="65000"/>
                    <a:lumOff val="35000"/>
                  </a:schemeClr>
                </a:solidFill>
                <a:latin typeface="AauxPro OT"/>
              </a:defRPr>
            </a:lvl1pPr>
            <a:lvl2pPr>
              <a:defRPr>
                <a:solidFill>
                  <a:schemeClr val="tx1">
                    <a:lumMod val="65000"/>
                    <a:lumOff val="35000"/>
                  </a:schemeClr>
                </a:solidFill>
                <a:latin typeface="AauxPro OT"/>
              </a:defRPr>
            </a:lvl2pPr>
            <a:lvl3pPr>
              <a:defRPr>
                <a:solidFill>
                  <a:schemeClr val="tx1">
                    <a:lumMod val="65000"/>
                    <a:lumOff val="35000"/>
                  </a:schemeClr>
                </a:solidFill>
                <a:latin typeface="AauxPro OT"/>
              </a:defRPr>
            </a:lvl3pPr>
            <a:lvl4pPr>
              <a:defRPr>
                <a:solidFill>
                  <a:schemeClr val="tx1">
                    <a:lumMod val="65000"/>
                    <a:lumOff val="35000"/>
                  </a:schemeClr>
                </a:solidFill>
                <a:latin typeface="AauxPro OT"/>
              </a:defRPr>
            </a:lvl4pPr>
            <a:lvl5pPr>
              <a:defRPr>
                <a:solidFill>
                  <a:schemeClr val="tx1">
                    <a:lumMod val="65000"/>
                    <a:lumOff val="35000"/>
                  </a:schemeClr>
                </a:solidFill>
                <a:latin typeface="AauxPro O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2821F-C62D-4D11-B506-75A762F6AA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12"/>
          <p:cNvGrpSpPr/>
          <p:nvPr/>
        </p:nvGrpSpPr>
        <p:grpSpPr>
          <a:xfrm>
            <a:off x="-16935" y="0"/>
            <a:ext cx="9160936" cy="6860368"/>
            <a:chOff x="-16935" y="0"/>
            <a:chExt cx="9160936" cy="6860368"/>
          </a:xfrm>
        </p:grpSpPr>
        <p:pic>
          <p:nvPicPr>
            <p:cNvPr id="14" name="Picture 13" descr="SUNY_Blue_bar-01.jpg"/>
            <p:cNvPicPr>
              <a:picLocks noChangeAspect="1"/>
            </p:cNvPicPr>
            <p:nvPr/>
          </p:nvPicPr>
          <p:blipFill>
            <a:blip r:embed="rId2" cstate="print"/>
            <a:stretch>
              <a:fillRect/>
            </a:stretch>
          </p:blipFill>
          <p:spPr>
            <a:xfrm>
              <a:off x="0" y="0"/>
              <a:ext cx="9144001" cy="6858001"/>
            </a:xfrm>
            <a:prstGeom prst="rect">
              <a:avLst/>
            </a:prstGeom>
          </p:spPr>
        </p:pic>
        <p:pic>
          <p:nvPicPr>
            <p:cNvPr id="15" name="Picture 14" descr="SUNY_trans_circ_small_top-01.png"/>
            <p:cNvPicPr>
              <a:picLocks noChangeAspect="1"/>
            </p:cNvPicPr>
            <p:nvPr/>
          </p:nvPicPr>
          <p:blipFill>
            <a:blip r:embed="rId3" cstate="print"/>
            <a:stretch>
              <a:fillRect/>
            </a:stretch>
          </p:blipFill>
          <p:spPr>
            <a:xfrm>
              <a:off x="-1" y="165"/>
              <a:ext cx="9144001" cy="6858000"/>
            </a:xfrm>
            <a:prstGeom prst="rect">
              <a:avLst/>
            </a:prstGeom>
          </p:spPr>
        </p:pic>
        <p:pic>
          <p:nvPicPr>
            <p:cNvPr id="16" name="Picture 15" descr="SUNY_logo_bottom_right-01.png"/>
            <p:cNvPicPr>
              <a:picLocks noChangeAspect="1"/>
            </p:cNvPicPr>
            <p:nvPr/>
          </p:nvPicPr>
          <p:blipFill>
            <a:blip r:embed="rId4" cstate="print"/>
            <a:stretch>
              <a:fillRect/>
            </a:stretch>
          </p:blipFill>
          <p:spPr>
            <a:xfrm>
              <a:off x="1" y="2367"/>
              <a:ext cx="9144000" cy="6858001"/>
            </a:xfrm>
            <a:prstGeom prst="rect">
              <a:avLst/>
            </a:prstGeom>
          </p:spPr>
        </p:pic>
        <p:pic>
          <p:nvPicPr>
            <p:cNvPr id="17" name="Picture 16" descr="SUNY_small_logo-01.png"/>
            <p:cNvPicPr>
              <a:picLocks noChangeAspect="1"/>
            </p:cNvPicPr>
            <p:nvPr/>
          </p:nvPicPr>
          <p:blipFill>
            <a:blip r:embed="rId5" cstate="print"/>
            <a:stretch>
              <a:fillRect/>
            </a:stretch>
          </p:blipFill>
          <p:spPr>
            <a:xfrm>
              <a:off x="-16935" y="2367"/>
              <a:ext cx="9144000" cy="6858001"/>
            </a:xfrm>
            <a:prstGeom prst="rect">
              <a:avLst/>
            </a:prstGeom>
          </p:spPr>
        </p:pic>
      </p:grpSp>
      <p:sp>
        <p:nvSpPr>
          <p:cNvPr id="2" name="Title 1"/>
          <p:cNvSpPr>
            <a:spLocks noGrp="1"/>
          </p:cNvSpPr>
          <p:nvPr>
            <p:ph type="title"/>
          </p:nvPr>
        </p:nvSpPr>
        <p:spPr>
          <a:xfrm>
            <a:off x="473440" y="1259173"/>
            <a:ext cx="8229600" cy="880667"/>
          </a:xfrm>
        </p:spPr>
        <p:txBody>
          <a:bodyPr>
            <a:normAutofit/>
          </a:bodyPr>
          <a:lstStyle>
            <a:lvl1pPr algn="l">
              <a:defRPr sz="3600" b="0">
                <a:solidFill>
                  <a:schemeClr val="accent1">
                    <a:lumMod val="75000"/>
                  </a:schemeClr>
                </a:solidFill>
                <a:latin typeface="AauxPro OT"/>
              </a:defRPr>
            </a:lvl1pPr>
          </a:lstStyle>
          <a:p>
            <a:r>
              <a:rPr lang="en-US" smtClean="0"/>
              <a:t>Click to edit Master title style</a:t>
            </a:r>
            <a:endParaRPr lang="en-US" dirty="0"/>
          </a:p>
        </p:txBody>
      </p:sp>
      <p:sp>
        <p:nvSpPr>
          <p:cNvPr id="3" name="Content Placeholder 2"/>
          <p:cNvSpPr>
            <a:spLocks noGrp="1"/>
          </p:cNvSpPr>
          <p:nvPr>
            <p:ph sz="half" idx="1"/>
          </p:nvPr>
        </p:nvSpPr>
        <p:spPr>
          <a:xfrm>
            <a:off x="472190" y="2184811"/>
            <a:ext cx="4038600" cy="4081072"/>
          </a:xfrm>
        </p:spPr>
        <p:txBody>
          <a:bodyPr/>
          <a:lstStyle>
            <a:lvl1pPr>
              <a:defRPr sz="2800">
                <a:solidFill>
                  <a:schemeClr val="tx1">
                    <a:lumMod val="65000"/>
                    <a:lumOff val="35000"/>
                  </a:schemeClr>
                </a:solidFill>
                <a:latin typeface="AauxPro OT"/>
              </a:defRPr>
            </a:lvl1pPr>
            <a:lvl2pPr>
              <a:defRPr sz="2400">
                <a:solidFill>
                  <a:schemeClr val="tx1">
                    <a:lumMod val="65000"/>
                    <a:lumOff val="35000"/>
                  </a:schemeClr>
                </a:solidFill>
                <a:latin typeface="AauxPro OT"/>
              </a:defRPr>
            </a:lvl2pPr>
            <a:lvl3pPr>
              <a:defRPr sz="2000">
                <a:solidFill>
                  <a:schemeClr val="tx1">
                    <a:lumMod val="65000"/>
                    <a:lumOff val="35000"/>
                  </a:schemeClr>
                </a:solidFill>
                <a:latin typeface="AauxPro OT"/>
              </a:defRPr>
            </a:lvl3pPr>
            <a:lvl4pPr>
              <a:defRPr sz="1800">
                <a:solidFill>
                  <a:schemeClr val="tx1">
                    <a:lumMod val="65000"/>
                    <a:lumOff val="35000"/>
                  </a:schemeClr>
                </a:solidFill>
                <a:latin typeface="AauxPro OT"/>
              </a:defRPr>
            </a:lvl4pPr>
            <a:lvl5pPr>
              <a:defRPr sz="1800">
                <a:solidFill>
                  <a:schemeClr val="tx1">
                    <a:lumMod val="65000"/>
                    <a:lumOff val="35000"/>
                  </a:schemeClr>
                </a:solidFill>
                <a:latin typeface="AauxPro O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190" y="2184811"/>
            <a:ext cx="4038600" cy="4081072"/>
          </a:xfrm>
        </p:spPr>
        <p:txBody>
          <a:bodyPr/>
          <a:lstStyle>
            <a:lvl1pPr>
              <a:defRPr sz="2800">
                <a:solidFill>
                  <a:schemeClr val="tx1">
                    <a:lumMod val="65000"/>
                    <a:lumOff val="35000"/>
                  </a:schemeClr>
                </a:solidFill>
                <a:latin typeface="AauxPro OT"/>
              </a:defRPr>
            </a:lvl1pPr>
            <a:lvl2pPr>
              <a:defRPr sz="2400">
                <a:solidFill>
                  <a:schemeClr val="tx1">
                    <a:lumMod val="65000"/>
                    <a:lumOff val="35000"/>
                  </a:schemeClr>
                </a:solidFill>
                <a:latin typeface="AauxPro OT"/>
              </a:defRPr>
            </a:lvl2pPr>
            <a:lvl3pPr>
              <a:defRPr sz="2000">
                <a:solidFill>
                  <a:schemeClr val="tx1">
                    <a:lumMod val="65000"/>
                    <a:lumOff val="35000"/>
                  </a:schemeClr>
                </a:solidFill>
                <a:latin typeface="AauxPro OT"/>
              </a:defRPr>
            </a:lvl3pPr>
            <a:lvl4pPr>
              <a:defRPr sz="1800">
                <a:solidFill>
                  <a:schemeClr val="tx1">
                    <a:lumMod val="65000"/>
                    <a:lumOff val="35000"/>
                  </a:schemeClr>
                </a:solidFill>
                <a:latin typeface="AauxPro OT"/>
              </a:defRPr>
            </a:lvl4pPr>
            <a:lvl5pPr>
              <a:defRPr sz="1800">
                <a:solidFill>
                  <a:schemeClr val="tx1">
                    <a:lumMod val="65000"/>
                    <a:lumOff val="35000"/>
                  </a:schemeClr>
                </a:solidFill>
                <a:latin typeface="AauxPro O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22821F-C62D-4D11-B506-75A762F6AA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7" name="Group 11"/>
          <p:cNvGrpSpPr/>
          <p:nvPr/>
        </p:nvGrpSpPr>
        <p:grpSpPr>
          <a:xfrm>
            <a:off x="-16935" y="0"/>
            <a:ext cx="9160936" cy="6860368"/>
            <a:chOff x="-16935" y="0"/>
            <a:chExt cx="9160936" cy="6860368"/>
          </a:xfrm>
        </p:grpSpPr>
        <p:pic>
          <p:nvPicPr>
            <p:cNvPr id="13" name="Picture 12" descr="SUNY_Blue_bar-01.jpg"/>
            <p:cNvPicPr>
              <a:picLocks noChangeAspect="1"/>
            </p:cNvPicPr>
            <p:nvPr/>
          </p:nvPicPr>
          <p:blipFill>
            <a:blip r:embed="rId2" cstate="print"/>
            <a:stretch>
              <a:fillRect/>
            </a:stretch>
          </p:blipFill>
          <p:spPr>
            <a:xfrm>
              <a:off x="0" y="0"/>
              <a:ext cx="9144001" cy="6858001"/>
            </a:xfrm>
            <a:prstGeom prst="rect">
              <a:avLst/>
            </a:prstGeom>
          </p:spPr>
        </p:pic>
        <p:pic>
          <p:nvPicPr>
            <p:cNvPr id="16" name="Picture 15" descr="SUNY_small_logo-01.png"/>
            <p:cNvPicPr>
              <a:picLocks noChangeAspect="1"/>
            </p:cNvPicPr>
            <p:nvPr/>
          </p:nvPicPr>
          <p:blipFill>
            <a:blip r:embed="rId3" cstate="print"/>
            <a:stretch>
              <a:fillRect/>
            </a:stretch>
          </p:blipFill>
          <p:spPr>
            <a:xfrm>
              <a:off x="-16935" y="2367"/>
              <a:ext cx="9144000" cy="6858001"/>
            </a:xfrm>
            <a:prstGeom prst="rect">
              <a:avLst/>
            </a:prstGeom>
          </p:spPr>
        </p:pic>
      </p:grpSp>
      <p:pic>
        <p:nvPicPr>
          <p:cNvPr id="12" name="Picture 11" descr="SUNYwhite_Power_logo_circles-01.png"/>
          <p:cNvPicPr>
            <a:picLocks noChangeAspect="1"/>
          </p:cNvPicPr>
          <p:nvPr/>
        </p:nvPicPr>
        <p:blipFill>
          <a:blip r:embed="rId4" cstate="print"/>
          <a:stretch>
            <a:fillRect/>
          </a:stretch>
        </p:blipFill>
        <p:spPr>
          <a:xfrm>
            <a:off x="-1" y="0"/>
            <a:ext cx="9144000" cy="6858001"/>
          </a:xfrm>
          <a:prstGeom prst="rect">
            <a:avLst/>
          </a:prstGeom>
        </p:spPr>
      </p:pic>
      <p:sp>
        <p:nvSpPr>
          <p:cNvPr id="2" name="Title 1"/>
          <p:cNvSpPr>
            <a:spLocks noGrp="1"/>
          </p:cNvSpPr>
          <p:nvPr>
            <p:ph type="title" hasCustomPrompt="1"/>
          </p:nvPr>
        </p:nvSpPr>
        <p:spPr>
          <a:xfrm>
            <a:off x="457200" y="1297718"/>
            <a:ext cx="8229600" cy="755936"/>
          </a:xfrm>
        </p:spPr>
        <p:txBody>
          <a:bodyPr>
            <a:normAutofit/>
          </a:bodyPr>
          <a:lstStyle>
            <a:lvl1pPr algn="l">
              <a:defRPr sz="3600" b="0" baseline="0">
                <a:solidFill>
                  <a:schemeClr val="accent1">
                    <a:lumMod val="75000"/>
                  </a:schemeClr>
                </a:solidFill>
                <a:latin typeface="AauxPro OT"/>
              </a:defRPr>
            </a:lvl1pPr>
          </a:lstStyle>
          <a:p>
            <a:r>
              <a:rPr lang="en-US" dirty="0" smtClean="0"/>
              <a:t>Use for Strategic Plan</a:t>
            </a:r>
            <a:endParaRPr lang="en-US" dirty="0"/>
          </a:p>
        </p:txBody>
      </p:sp>
      <p:sp>
        <p:nvSpPr>
          <p:cNvPr id="3" name="Content Placeholder 2"/>
          <p:cNvSpPr>
            <a:spLocks noGrp="1"/>
          </p:cNvSpPr>
          <p:nvPr>
            <p:ph idx="1"/>
          </p:nvPr>
        </p:nvSpPr>
        <p:spPr>
          <a:xfrm>
            <a:off x="457200" y="2334406"/>
            <a:ext cx="8229600" cy="3826552"/>
          </a:xfrm>
        </p:spPr>
        <p:txBody>
          <a:bodyPr/>
          <a:lstStyle>
            <a:lvl1pPr>
              <a:defRPr>
                <a:solidFill>
                  <a:schemeClr val="tx1">
                    <a:lumMod val="65000"/>
                    <a:lumOff val="35000"/>
                  </a:schemeClr>
                </a:solidFill>
                <a:latin typeface="AauxPro OT"/>
              </a:defRPr>
            </a:lvl1pPr>
            <a:lvl2pPr>
              <a:defRPr>
                <a:solidFill>
                  <a:schemeClr val="tx1">
                    <a:lumMod val="65000"/>
                    <a:lumOff val="35000"/>
                  </a:schemeClr>
                </a:solidFill>
                <a:latin typeface="AauxPro OT"/>
              </a:defRPr>
            </a:lvl2pPr>
            <a:lvl3pPr>
              <a:defRPr>
                <a:solidFill>
                  <a:schemeClr val="tx1">
                    <a:lumMod val="65000"/>
                    <a:lumOff val="35000"/>
                  </a:schemeClr>
                </a:solidFill>
                <a:latin typeface="AauxPro OT"/>
              </a:defRPr>
            </a:lvl3pPr>
            <a:lvl4pPr>
              <a:defRPr>
                <a:solidFill>
                  <a:schemeClr val="tx1">
                    <a:lumMod val="65000"/>
                    <a:lumOff val="35000"/>
                  </a:schemeClr>
                </a:solidFill>
                <a:latin typeface="AauxPro OT"/>
              </a:defRPr>
            </a:lvl4pPr>
            <a:lvl5pPr>
              <a:defRPr>
                <a:solidFill>
                  <a:schemeClr val="tx1">
                    <a:lumMod val="65000"/>
                    <a:lumOff val="35000"/>
                  </a:schemeClr>
                </a:solidFill>
                <a:latin typeface="AauxPro O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2821F-C62D-4D11-B506-75A762F6AA95}" type="slidenum">
              <a:rPr lang="en-US" smtClean="0"/>
              <a:pPr/>
              <a:t>‹#›</a:t>
            </a:fld>
            <a:endParaRPr lang="en-US"/>
          </a:p>
        </p:txBody>
      </p:sp>
      <p:pic>
        <p:nvPicPr>
          <p:cNvPr id="17" name="Picture 16" descr="SUNYwhite_Power_logo_circles-01.png"/>
          <p:cNvPicPr>
            <a:picLocks noChangeAspect="1"/>
          </p:cNvPicPr>
          <p:nvPr/>
        </p:nvPicPr>
        <p:blipFill>
          <a:blip r:embed="rId4" cstate="print"/>
          <a:stretch>
            <a:fillRect/>
          </a:stretch>
        </p:blipFill>
        <p:spPr>
          <a:xfrm>
            <a:off x="-1" y="0"/>
            <a:ext cx="9144000" cy="685800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22821F-C62D-4D11-B506-75A762F6AA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9" r:id="rId7"/>
  </p:sldLayoutIdLst>
  <p:hf hdr="0" ftr="0" dt="0"/>
  <p:txStyles>
    <p:titleStyle>
      <a:lvl1pPr algn="l" defTabSz="914400" rtl="0" eaLnBrk="1" latinLnBrk="0" hangingPunct="1">
        <a:spcBef>
          <a:spcPct val="0"/>
        </a:spcBef>
        <a:buNone/>
        <a:defRPr sz="3600" b="0" kern="1200">
          <a:solidFill>
            <a:schemeClr val="accent1">
              <a:lumMod val="75000"/>
            </a:schemeClr>
          </a:solidFill>
          <a:latin typeface="AauxPro O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lumMod val="65000"/>
              <a:lumOff val="35000"/>
            </a:schemeClr>
          </a:solidFill>
          <a:latin typeface="AauxPro O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65000"/>
              <a:lumOff val="35000"/>
            </a:schemeClr>
          </a:solidFill>
          <a:latin typeface="AauxPro O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lumMod val="65000"/>
              <a:lumOff val="35000"/>
            </a:schemeClr>
          </a:solidFill>
          <a:latin typeface="AauxPro O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auxPro O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auxPro O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 Target="slide19.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slide" Target="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slide" Target="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slide" Target="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a:xfrm>
            <a:off x="1828800" y="2790825"/>
            <a:ext cx="6934200" cy="1470025"/>
          </a:xfrm>
        </p:spPr>
        <p:txBody>
          <a:bodyPr>
            <a:normAutofit/>
          </a:bodyPr>
          <a:lstStyle/>
          <a:p>
            <a:pPr eaLnBrk="1" hangingPunct="1"/>
            <a:r>
              <a:rPr lang="en-US" altLang="en-US" dirty="0" smtClean="0"/>
              <a:t>2014-15 SUNY Operating and Capital Budget Requests</a:t>
            </a:r>
          </a:p>
        </p:txBody>
      </p:sp>
      <p:sp>
        <p:nvSpPr>
          <p:cNvPr id="18435" name="Subtitle 2"/>
          <p:cNvSpPr>
            <a:spLocks noGrp="1"/>
          </p:cNvSpPr>
          <p:nvPr>
            <p:ph type="subTitle" idx="1"/>
          </p:nvPr>
        </p:nvSpPr>
        <p:spPr>
          <a:xfrm>
            <a:off x="2738438" y="4978400"/>
            <a:ext cx="5360987" cy="1196975"/>
          </a:xfrm>
        </p:spPr>
        <p:txBody>
          <a:bodyPr/>
          <a:lstStyle/>
          <a:p>
            <a:pPr eaLnBrk="1" hangingPunct="1"/>
            <a:r>
              <a:rPr lang="en-US" altLang="en-US" dirty="0" smtClean="0"/>
              <a:t>Finance and Administration Committee </a:t>
            </a:r>
          </a:p>
          <a:p>
            <a:pPr eaLnBrk="1" hangingPunct="1"/>
            <a:r>
              <a:rPr lang="en-US" altLang="en-US" dirty="0" smtClean="0"/>
              <a:t>November 14, 2013</a:t>
            </a:r>
          </a:p>
          <a:p>
            <a:pPr eaLnBrk="1" hangingPunct="1"/>
            <a:r>
              <a:rPr lang="en-US" altLang="en-US" dirty="0" smtClean="0"/>
              <a:t>Fashion Institute of Technology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Economic Environment</a:t>
            </a:r>
            <a:endParaRPr lang="en-US" dirty="0"/>
          </a:p>
        </p:txBody>
      </p:sp>
      <p:graphicFrame>
        <p:nvGraphicFramePr>
          <p:cNvPr id="10" name="Content Placeholder 6"/>
          <p:cNvGraphicFramePr>
            <a:graphicFrameLocks noGrp="1"/>
          </p:cNvGraphicFramePr>
          <p:nvPr>
            <p:ph sz="half" idx="1"/>
          </p:nvPr>
        </p:nvGraphicFramePr>
        <p:xfrm>
          <a:off x="471488" y="2184400"/>
          <a:ext cx="4038600" cy="4081463"/>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p:cNvSpPr txBox="1"/>
          <p:nvPr/>
        </p:nvSpPr>
        <p:spPr>
          <a:xfrm>
            <a:off x="64008" y="6248400"/>
            <a:ext cx="4203192" cy="276999"/>
          </a:xfrm>
          <a:prstGeom prst="rect">
            <a:avLst/>
          </a:prstGeom>
          <a:noFill/>
          <a:ln>
            <a:solidFill>
              <a:schemeClr val="accent1"/>
            </a:solidFill>
          </a:ln>
        </p:spPr>
        <p:txBody>
          <a:bodyPr wrap="square" rtlCol="0">
            <a:spAutoFit/>
          </a:bodyPr>
          <a:lstStyle/>
          <a:p>
            <a:r>
              <a:rPr lang="en-US" sz="1200" b="1" dirty="0" smtClean="0"/>
              <a:t>State Budget</a:t>
            </a:r>
            <a:r>
              <a:rPr lang="en-US" sz="1200" b="1" baseline="30000" dirty="0" smtClean="0"/>
              <a:t>1</a:t>
            </a:r>
            <a:endParaRPr lang="en-US" sz="1200" b="1" baseline="30000" dirty="0"/>
          </a:p>
        </p:txBody>
      </p:sp>
      <p:sp>
        <p:nvSpPr>
          <p:cNvPr id="15" name="TextBox 14"/>
          <p:cNvSpPr txBox="1"/>
          <p:nvPr/>
        </p:nvSpPr>
        <p:spPr>
          <a:xfrm>
            <a:off x="1295400" y="6248400"/>
            <a:ext cx="685800" cy="276999"/>
          </a:xfrm>
          <a:prstGeom prst="rect">
            <a:avLst/>
          </a:prstGeom>
          <a:noFill/>
          <a:ln>
            <a:solidFill>
              <a:schemeClr val="accent1"/>
            </a:solidFill>
          </a:ln>
        </p:spPr>
        <p:txBody>
          <a:bodyPr wrap="square" rtlCol="0">
            <a:spAutoFit/>
          </a:bodyPr>
          <a:lstStyle/>
          <a:p>
            <a:r>
              <a:rPr lang="en-US" sz="1200" b="1" dirty="0" smtClean="0"/>
              <a:t>$93.8B</a:t>
            </a:r>
            <a:endParaRPr lang="en-US" sz="1200" b="1" dirty="0"/>
          </a:p>
        </p:txBody>
      </p:sp>
      <p:sp>
        <p:nvSpPr>
          <p:cNvPr id="16" name="TextBox 15"/>
          <p:cNvSpPr txBox="1"/>
          <p:nvPr/>
        </p:nvSpPr>
        <p:spPr>
          <a:xfrm>
            <a:off x="2362200" y="6248400"/>
            <a:ext cx="685800" cy="276999"/>
          </a:xfrm>
          <a:prstGeom prst="rect">
            <a:avLst/>
          </a:prstGeom>
          <a:noFill/>
          <a:ln>
            <a:solidFill>
              <a:schemeClr val="accent1"/>
            </a:solidFill>
          </a:ln>
        </p:spPr>
        <p:txBody>
          <a:bodyPr wrap="square" rtlCol="0">
            <a:spAutoFit/>
          </a:bodyPr>
          <a:lstStyle/>
          <a:p>
            <a:r>
              <a:rPr lang="en-US" sz="1200" b="1" dirty="0" smtClean="0"/>
              <a:t>$98.2B</a:t>
            </a:r>
            <a:endParaRPr lang="en-US" sz="1200" b="1" dirty="0"/>
          </a:p>
        </p:txBody>
      </p:sp>
      <p:sp>
        <p:nvSpPr>
          <p:cNvPr id="17" name="TextBox 16"/>
          <p:cNvSpPr txBox="1"/>
          <p:nvPr/>
        </p:nvSpPr>
        <p:spPr>
          <a:xfrm>
            <a:off x="3429000" y="6248400"/>
            <a:ext cx="838200" cy="276999"/>
          </a:xfrm>
          <a:prstGeom prst="rect">
            <a:avLst/>
          </a:prstGeom>
          <a:noFill/>
          <a:ln>
            <a:solidFill>
              <a:schemeClr val="accent1"/>
            </a:solidFill>
          </a:ln>
        </p:spPr>
        <p:txBody>
          <a:bodyPr wrap="square" rtlCol="0">
            <a:spAutoFit/>
          </a:bodyPr>
          <a:lstStyle/>
          <a:p>
            <a:r>
              <a:rPr lang="en-US" sz="1200" b="1" dirty="0" smtClean="0"/>
              <a:t>$101.5B</a:t>
            </a:r>
            <a:endParaRPr lang="en-US" sz="1200" b="1" dirty="0"/>
          </a:p>
        </p:txBody>
      </p:sp>
      <p:sp>
        <p:nvSpPr>
          <p:cNvPr id="18" name="TextBox 17"/>
          <p:cNvSpPr txBox="1"/>
          <p:nvPr/>
        </p:nvSpPr>
        <p:spPr>
          <a:xfrm>
            <a:off x="0" y="6510869"/>
            <a:ext cx="5101076" cy="400110"/>
          </a:xfrm>
          <a:prstGeom prst="rect">
            <a:avLst/>
          </a:prstGeom>
          <a:noFill/>
        </p:spPr>
        <p:txBody>
          <a:bodyPr wrap="square" rtlCol="0">
            <a:spAutoFit/>
          </a:bodyPr>
          <a:lstStyle/>
          <a:p>
            <a:r>
              <a:rPr lang="en-US" sz="1000" dirty="0" smtClean="0"/>
              <a:t>1 Excludes capital, federal, and off-budget items</a:t>
            </a:r>
          </a:p>
          <a:p>
            <a:r>
              <a:rPr lang="en-US" sz="1000" dirty="0" smtClean="0"/>
              <a:t>2 Excludes State paid fringe benefits, debt service, and State funded grant programs (TAP)</a:t>
            </a:r>
            <a:endParaRPr lang="en-US" sz="1000" dirty="0"/>
          </a:p>
        </p:txBody>
      </p:sp>
      <p:sp>
        <p:nvSpPr>
          <p:cNvPr id="21" name="Slide Number Placeholder 20"/>
          <p:cNvSpPr>
            <a:spLocks noGrp="1"/>
          </p:cNvSpPr>
          <p:nvPr>
            <p:ph type="sldNum" sz="quarter" idx="12"/>
          </p:nvPr>
        </p:nvSpPr>
        <p:spPr>
          <a:xfrm>
            <a:off x="6553200" y="6468975"/>
            <a:ext cx="2133600" cy="365125"/>
          </a:xfrm>
        </p:spPr>
        <p:txBody>
          <a:bodyPr/>
          <a:lstStyle/>
          <a:p>
            <a:fld id="{8B22821F-C62D-4D11-B506-75A762F6AA95}" type="slidenum">
              <a:rPr lang="en-US" smtClean="0"/>
              <a:pPr/>
              <a:t>2</a:t>
            </a:fld>
            <a:endParaRPr lang="en-US" dirty="0"/>
          </a:p>
        </p:txBody>
      </p:sp>
      <p:graphicFrame>
        <p:nvGraphicFramePr>
          <p:cNvPr id="13" name="Content Placeholder 4"/>
          <p:cNvGraphicFramePr>
            <a:graphicFrameLocks noGrp="1"/>
          </p:cNvGraphicFramePr>
          <p:nvPr>
            <p:ph sz="half" idx="2"/>
          </p:nvPr>
        </p:nvGraphicFramePr>
        <p:xfrm>
          <a:off x="4662488" y="2184400"/>
          <a:ext cx="4038600" cy="408146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4267200" y="6248400"/>
            <a:ext cx="4273500" cy="274320"/>
          </a:xfrm>
          <a:prstGeom prst="rect">
            <a:avLst/>
          </a:prstGeom>
          <a:noFill/>
          <a:ln>
            <a:solidFill>
              <a:schemeClr val="accent1"/>
            </a:solidFill>
          </a:ln>
        </p:spPr>
        <p:txBody>
          <a:bodyPr wrap="square" rtlCol="0">
            <a:spAutoFit/>
          </a:bodyPr>
          <a:lstStyle/>
          <a:p>
            <a:endParaRPr lang="en-US" sz="1100" b="1" dirty="0"/>
          </a:p>
        </p:txBody>
      </p:sp>
      <p:sp>
        <p:nvSpPr>
          <p:cNvPr id="12" name="TextBox 11"/>
          <p:cNvSpPr txBox="1"/>
          <p:nvPr/>
        </p:nvSpPr>
        <p:spPr>
          <a:xfrm>
            <a:off x="5301000" y="6248400"/>
            <a:ext cx="685800" cy="274320"/>
          </a:xfrm>
          <a:prstGeom prst="rect">
            <a:avLst/>
          </a:prstGeom>
          <a:noFill/>
          <a:ln>
            <a:solidFill>
              <a:schemeClr val="accent1"/>
            </a:solidFill>
          </a:ln>
        </p:spPr>
        <p:txBody>
          <a:bodyPr wrap="square" rtlCol="0">
            <a:spAutoFit/>
          </a:bodyPr>
          <a:lstStyle/>
          <a:p>
            <a:r>
              <a:rPr lang="en-US" sz="1100" b="1" dirty="0" smtClean="0"/>
              <a:t>$84.4B</a:t>
            </a:r>
            <a:endParaRPr lang="en-US" sz="1100" b="1" dirty="0"/>
          </a:p>
        </p:txBody>
      </p:sp>
      <p:sp>
        <p:nvSpPr>
          <p:cNvPr id="19" name="TextBox 18"/>
          <p:cNvSpPr txBox="1"/>
          <p:nvPr/>
        </p:nvSpPr>
        <p:spPr>
          <a:xfrm>
            <a:off x="6129575" y="6248400"/>
            <a:ext cx="685800" cy="274320"/>
          </a:xfrm>
          <a:prstGeom prst="rect">
            <a:avLst/>
          </a:prstGeom>
          <a:noFill/>
          <a:ln>
            <a:solidFill>
              <a:schemeClr val="accent1"/>
            </a:solidFill>
          </a:ln>
        </p:spPr>
        <p:txBody>
          <a:bodyPr wrap="square" rtlCol="0">
            <a:spAutoFit/>
          </a:bodyPr>
          <a:lstStyle/>
          <a:p>
            <a:r>
              <a:rPr lang="en-US" sz="1100" b="1" dirty="0" smtClean="0"/>
              <a:t>$87.2B</a:t>
            </a:r>
            <a:endParaRPr lang="en-US" sz="1100" b="1" dirty="0"/>
          </a:p>
        </p:txBody>
      </p:sp>
      <p:sp>
        <p:nvSpPr>
          <p:cNvPr id="20" name="TextBox 19"/>
          <p:cNvSpPr txBox="1"/>
          <p:nvPr/>
        </p:nvSpPr>
        <p:spPr>
          <a:xfrm>
            <a:off x="7016700" y="6248400"/>
            <a:ext cx="685800" cy="274320"/>
          </a:xfrm>
          <a:prstGeom prst="rect">
            <a:avLst/>
          </a:prstGeom>
          <a:noFill/>
          <a:ln>
            <a:solidFill>
              <a:schemeClr val="accent1"/>
            </a:solidFill>
          </a:ln>
        </p:spPr>
        <p:txBody>
          <a:bodyPr wrap="square" rtlCol="0">
            <a:spAutoFit/>
          </a:bodyPr>
          <a:lstStyle/>
          <a:p>
            <a:r>
              <a:rPr lang="en-US" sz="1100" b="1" dirty="0" smtClean="0"/>
              <a:t>$88.8B</a:t>
            </a:r>
            <a:endParaRPr lang="en-US" sz="1100" b="1" dirty="0"/>
          </a:p>
        </p:txBody>
      </p:sp>
      <p:sp>
        <p:nvSpPr>
          <p:cNvPr id="22" name="TextBox 21"/>
          <p:cNvSpPr txBox="1"/>
          <p:nvPr/>
        </p:nvSpPr>
        <p:spPr>
          <a:xfrm>
            <a:off x="7778700" y="6248400"/>
            <a:ext cx="685800" cy="274320"/>
          </a:xfrm>
          <a:prstGeom prst="rect">
            <a:avLst/>
          </a:prstGeom>
          <a:noFill/>
          <a:ln>
            <a:solidFill>
              <a:schemeClr val="accent1"/>
            </a:solidFill>
          </a:ln>
        </p:spPr>
        <p:txBody>
          <a:bodyPr wrap="square" rtlCol="0">
            <a:spAutoFit/>
          </a:bodyPr>
          <a:lstStyle/>
          <a:p>
            <a:r>
              <a:rPr lang="en-US" sz="1100" b="1" dirty="0" smtClean="0"/>
              <a:t>$90.7B</a:t>
            </a:r>
            <a:endParaRPr lang="en-US" sz="11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Environment</a:t>
            </a:r>
            <a:endParaRPr lang="en-US" dirty="0"/>
          </a:p>
        </p:txBody>
      </p:sp>
      <p:sp>
        <p:nvSpPr>
          <p:cNvPr id="12" name="TextBox 11"/>
          <p:cNvSpPr txBox="1"/>
          <p:nvPr/>
        </p:nvSpPr>
        <p:spPr>
          <a:xfrm>
            <a:off x="4397783" y="6276475"/>
            <a:ext cx="4203192" cy="261610"/>
          </a:xfrm>
          <a:prstGeom prst="rect">
            <a:avLst/>
          </a:prstGeom>
          <a:noFill/>
          <a:ln>
            <a:solidFill>
              <a:schemeClr val="accent1"/>
            </a:solidFill>
          </a:ln>
        </p:spPr>
        <p:txBody>
          <a:bodyPr wrap="square" rtlCol="0">
            <a:spAutoFit/>
          </a:bodyPr>
          <a:lstStyle/>
          <a:p>
            <a:r>
              <a:rPr lang="en-US" sz="1100" b="1" dirty="0" smtClean="0"/>
              <a:t>Debt Cap</a:t>
            </a:r>
            <a:endParaRPr lang="en-US" sz="1100" b="1" dirty="0"/>
          </a:p>
        </p:txBody>
      </p:sp>
      <p:sp>
        <p:nvSpPr>
          <p:cNvPr id="13" name="TextBox 12"/>
          <p:cNvSpPr txBox="1"/>
          <p:nvPr/>
        </p:nvSpPr>
        <p:spPr>
          <a:xfrm>
            <a:off x="5476775" y="6276475"/>
            <a:ext cx="685800" cy="261610"/>
          </a:xfrm>
          <a:prstGeom prst="rect">
            <a:avLst/>
          </a:prstGeom>
          <a:noFill/>
          <a:ln>
            <a:solidFill>
              <a:schemeClr val="accent1"/>
            </a:solidFill>
          </a:ln>
        </p:spPr>
        <p:txBody>
          <a:bodyPr wrap="square" rtlCol="0">
            <a:spAutoFit/>
          </a:bodyPr>
          <a:lstStyle/>
          <a:p>
            <a:r>
              <a:rPr lang="en-US" sz="1100" b="1" dirty="0" smtClean="0"/>
              <a:t>$37.7B</a:t>
            </a:r>
            <a:endParaRPr lang="en-US" sz="1100" b="1" dirty="0"/>
          </a:p>
        </p:txBody>
      </p:sp>
      <p:sp>
        <p:nvSpPr>
          <p:cNvPr id="14" name="TextBox 13"/>
          <p:cNvSpPr txBox="1"/>
          <p:nvPr/>
        </p:nvSpPr>
        <p:spPr>
          <a:xfrm>
            <a:off x="6314975" y="6276475"/>
            <a:ext cx="685800" cy="261610"/>
          </a:xfrm>
          <a:prstGeom prst="rect">
            <a:avLst/>
          </a:prstGeom>
          <a:noFill/>
          <a:ln>
            <a:solidFill>
              <a:schemeClr val="accent1"/>
            </a:solidFill>
          </a:ln>
        </p:spPr>
        <p:txBody>
          <a:bodyPr wrap="square" rtlCol="0">
            <a:spAutoFit/>
          </a:bodyPr>
          <a:lstStyle/>
          <a:p>
            <a:r>
              <a:rPr lang="en-US" sz="1100" b="1" dirty="0" smtClean="0"/>
              <a:t>$39.4B</a:t>
            </a:r>
            <a:endParaRPr lang="en-US" sz="1100" b="1" dirty="0"/>
          </a:p>
        </p:txBody>
      </p:sp>
      <p:sp>
        <p:nvSpPr>
          <p:cNvPr id="15" name="TextBox 14"/>
          <p:cNvSpPr txBox="1"/>
          <p:nvPr/>
        </p:nvSpPr>
        <p:spPr>
          <a:xfrm>
            <a:off x="7076975" y="6276475"/>
            <a:ext cx="685800" cy="261610"/>
          </a:xfrm>
          <a:prstGeom prst="rect">
            <a:avLst/>
          </a:prstGeom>
          <a:noFill/>
          <a:ln>
            <a:solidFill>
              <a:schemeClr val="accent1"/>
            </a:solidFill>
          </a:ln>
        </p:spPr>
        <p:txBody>
          <a:bodyPr wrap="square" rtlCol="0">
            <a:spAutoFit/>
          </a:bodyPr>
          <a:lstStyle/>
          <a:p>
            <a:r>
              <a:rPr lang="en-US" sz="1100" b="1" dirty="0" smtClean="0"/>
              <a:t>$41.2B</a:t>
            </a:r>
            <a:endParaRPr lang="en-US" sz="1100" b="1" dirty="0"/>
          </a:p>
        </p:txBody>
      </p:sp>
      <p:sp>
        <p:nvSpPr>
          <p:cNvPr id="16" name="TextBox 15"/>
          <p:cNvSpPr txBox="1"/>
          <p:nvPr/>
        </p:nvSpPr>
        <p:spPr>
          <a:xfrm>
            <a:off x="7838975" y="6276475"/>
            <a:ext cx="685800" cy="261610"/>
          </a:xfrm>
          <a:prstGeom prst="rect">
            <a:avLst/>
          </a:prstGeom>
          <a:noFill/>
          <a:ln>
            <a:solidFill>
              <a:schemeClr val="accent1"/>
            </a:solidFill>
          </a:ln>
        </p:spPr>
        <p:txBody>
          <a:bodyPr wrap="square" rtlCol="0">
            <a:spAutoFit/>
          </a:bodyPr>
          <a:lstStyle/>
          <a:p>
            <a:r>
              <a:rPr lang="en-US" sz="1100" b="1" dirty="0" smtClean="0"/>
              <a:t>$42.8B</a:t>
            </a:r>
            <a:endParaRPr lang="en-US" sz="1100" b="1" dirty="0"/>
          </a:p>
        </p:txBody>
      </p:sp>
      <p:sp>
        <p:nvSpPr>
          <p:cNvPr id="17" name="TextBox 16"/>
          <p:cNvSpPr txBox="1"/>
          <p:nvPr/>
        </p:nvSpPr>
        <p:spPr>
          <a:xfrm>
            <a:off x="4397783" y="6548265"/>
            <a:ext cx="4203192" cy="261610"/>
          </a:xfrm>
          <a:prstGeom prst="rect">
            <a:avLst/>
          </a:prstGeom>
          <a:noFill/>
          <a:ln>
            <a:solidFill>
              <a:schemeClr val="accent1"/>
            </a:solidFill>
          </a:ln>
        </p:spPr>
        <p:txBody>
          <a:bodyPr wrap="square" rtlCol="0">
            <a:spAutoFit/>
          </a:bodyPr>
          <a:lstStyle/>
          <a:p>
            <a:r>
              <a:rPr lang="en-US" sz="1100" b="1" dirty="0" smtClean="0"/>
              <a:t>Room Rem.</a:t>
            </a:r>
            <a:endParaRPr lang="en-US" sz="1100" b="1" dirty="0"/>
          </a:p>
        </p:txBody>
      </p:sp>
      <p:sp>
        <p:nvSpPr>
          <p:cNvPr id="18" name="TextBox 17"/>
          <p:cNvSpPr txBox="1"/>
          <p:nvPr/>
        </p:nvSpPr>
        <p:spPr>
          <a:xfrm>
            <a:off x="5476775" y="6548265"/>
            <a:ext cx="685800" cy="261610"/>
          </a:xfrm>
          <a:prstGeom prst="rect">
            <a:avLst/>
          </a:prstGeom>
          <a:noFill/>
          <a:ln>
            <a:solidFill>
              <a:schemeClr val="accent1"/>
            </a:solidFill>
          </a:ln>
        </p:spPr>
        <p:txBody>
          <a:bodyPr wrap="square" rtlCol="0">
            <a:spAutoFit/>
          </a:bodyPr>
          <a:lstStyle/>
          <a:p>
            <a:r>
              <a:rPr lang="en-US" sz="1100" b="1" dirty="0" smtClean="0"/>
              <a:t>$    4.1B</a:t>
            </a:r>
            <a:endParaRPr lang="en-US" sz="1100" b="1" dirty="0"/>
          </a:p>
        </p:txBody>
      </p:sp>
      <p:sp>
        <p:nvSpPr>
          <p:cNvPr id="19" name="TextBox 18"/>
          <p:cNvSpPr txBox="1"/>
          <p:nvPr/>
        </p:nvSpPr>
        <p:spPr>
          <a:xfrm>
            <a:off x="6314975" y="6548265"/>
            <a:ext cx="685800" cy="261610"/>
          </a:xfrm>
          <a:prstGeom prst="rect">
            <a:avLst/>
          </a:prstGeom>
          <a:noFill/>
          <a:ln>
            <a:solidFill>
              <a:schemeClr val="accent1"/>
            </a:solidFill>
          </a:ln>
        </p:spPr>
        <p:txBody>
          <a:bodyPr wrap="square" rtlCol="0">
            <a:spAutoFit/>
          </a:bodyPr>
          <a:lstStyle/>
          <a:p>
            <a:r>
              <a:rPr lang="en-US" sz="1100" b="1" dirty="0" smtClean="0"/>
              <a:t>$   3.6B</a:t>
            </a:r>
            <a:endParaRPr lang="en-US" sz="1100" b="1" dirty="0"/>
          </a:p>
        </p:txBody>
      </p:sp>
      <p:sp>
        <p:nvSpPr>
          <p:cNvPr id="20" name="TextBox 19"/>
          <p:cNvSpPr txBox="1"/>
          <p:nvPr/>
        </p:nvSpPr>
        <p:spPr>
          <a:xfrm>
            <a:off x="7076975" y="6548265"/>
            <a:ext cx="685800" cy="261610"/>
          </a:xfrm>
          <a:prstGeom prst="rect">
            <a:avLst/>
          </a:prstGeom>
          <a:noFill/>
          <a:ln>
            <a:solidFill>
              <a:schemeClr val="accent1"/>
            </a:solidFill>
          </a:ln>
        </p:spPr>
        <p:txBody>
          <a:bodyPr wrap="square" rtlCol="0">
            <a:spAutoFit/>
          </a:bodyPr>
          <a:lstStyle/>
          <a:p>
            <a:r>
              <a:rPr lang="en-US" sz="1100" b="1" dirty="0" smtClean="0"/>
              <a:t>$   3.6B</a:t>
            </a:r>
            <a:endParaRPr lang="en-US" sz="1100" b="1" dirty="0"/>
          </a:p>
        </p:txBody>
      </p:sp>
      <p:sp>
        <p:nvSpPr>
          <p:cNvPr id="21" name="TextBox 20"/>
          <p:cNvSpPr txBox="1"/>
          <p:nvPr/>
        </p:nvSpPr>
        <p:spPr>
          <a:xfrm>
            <a:off x="7838975" y="6548265"/>
            <a:ext cx="685800" cy="261610"/>
          </a:xfrm>
          <a:prstGeom prst="rect">
            <a:avLst/>
          </a:prstGeom>
          <a:noFill/>
          <a:ln>
            <a:solidFill>
              <a:schemeClr val="accent1"/>
            </a:solidFill>
          </a:ln>
        </p:spPr>
        <p:txBody>
          <a:bodyPr wrap="square" rtlCol="0">
            <a:spAutoFit/>
          </a:bodyPr>
          <a:lstStyle/>
          <a:p>
            <a:r>
              <a:rPr lang="en-US" sz="1100" b="1" dirty="0" smtClean="0"/>
              <a:t>$   2.4B</a:t>
            </a:r>
            <a:endParaRPr lang="en-US" sz="1100" b="1" dirty="0"/>
          </a:p>
        </p:txBody>
      </p:sp>
      <p:graphicFrame>
        <p:nvGraphicFramePr>
          <p:cNvPr id="22" name="Content Placeholder 21"/>
          <p:cNvGraphicFramePr>
            <a:graphicFrameLocks noGrp="1"/>
          </p:cNvGraphicFramePr>
          <p:nvPr>
            <p:ph sz="half" idx="2"/>
          </p:nvPr>
        </p:nvGraphicFramePr>
        <p:xfrm>
          <a:off x="4662488" y="2184400"/>
          <a:ext cx="4038600" cy="4081463"/>
        </p:xfrm>
        <a:graphic>
          <a:graphicData uri="http://schemas.openxmlformats.org/drawingml/2006/chart">
            <c:chart xmlns:c="http://schemas.openxmlformats.org/drawingml/2006/chart" xmlns:r="http://schemas.openxmlformats.org/officeDocument/2006/relationships" r:id="rId3"/>
          </a:graphicData>
        </a:graphic>
      </p:graphicFrame>
      <p:sp>
        <p:nvSpPr>
          <p:cNvPr id="23" name="Slide Number Placeholder 22"/>
          <p:cNvSpPr>
            <a:spLocks noGrp="1"/>
          </p:cNvSpPr>
          <p:nvPr>
            <p:ph type="sldNum" sz="quarter" idx="12"/>
          </p:nvPr>
        </p:nvSpPr>
        <p:spPr>
          <a:xfrm>
            <a:off x="7010400" y="6492875"/>
            <a:ext cx="2133600" cy="365125"/>
          </a:xfrm>
        </p:spPr>
        <p:txBody>
          <a:bodyPr/>
          <a:lstStyle/>
          <a:p>
            <a:fld id="{8B22821F-C62D-4D11-B506-75A762F6AA95}" type="slidenum">
              <a:rPr lang="en-US" smtClean="0"/>
              <a:pPr/>
              <a:t>3</a:t>
            </a:fld>
            <a:endParaRPr lang="en-US" dirty="0"/>
          </a:p>
        </p:txBody>
      </p:sp>
      <p:graphicFrame>
        <p:nvGraphicFramePr>
          <p:cNvPr id="25" name="Content Placeholder 10"/>
          <p:cNvGraphicFramePr>
            <a:graphicFrameLocks noGrp="1"/>
          </p:cNvGraphicFramePr>
          <p:nvPr>
            <p:ph sz="half" idx="1"/>
          </p:nvPr>
        </p:nvGraphicFramePr>
        <p:xfrm>
          <a:off x="471488" y="2184400"/>
          <a:ext cx="4038600" cy="408146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a:xfrm>
            <a:off x="1828800" y="2790825"/>
            <a:ext cx="6934200" cy="1470025"/>
          </a:xfrm>
        </p:spPr>
        <p:txBody>
          <a:bodyPr>
            <a:normAutofit/>
          </a:bodyPr>
          <a:lstStyle/>
          <a:p>
            <a:pPr eaLnBrk="1" hangingPunct="1"/>
            <a:r>
              <a:rPr lang="en-US" altLang="en-US" dirty="0" smtClean="0"/>
              <a:t>2014-15 SUNY Operating Budget Request</a:t>
            </a:r>
          </a:p>
        </p:txBody>
      </p:sp>
      <p:sp>
        <p:nvSpPr>
          <p:cNvPr id="18435" name="Subtitle 2"/>
          <p:cNvSpPr>
            <a:spLocks noGrp="1"/>
          </p:cNvSpPr>
          <p:nvPr>
            <p:ph type="subTitle" idx="1"/>
          </p:nvPr>
        </p:nvSpPr>
        <p:spPr>
          <a:xfrm>
            <a:off x="2738438" y="4978400"/>
            <a:ext cx="5360987" cy="1196975"/>
          </a:xfrm>
        </p:spPr>
        <p:txBody>
          <a:bodyPr>
            <a:normAutofit lnSpcReduction="10000"/>
          </a:bodyPr>
          <a:lstStyle/>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November 14, 2013</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2014-15 Operating Budget Request</a:t>
            </a:r>
            <a:endParaRPr lang="en-US" dirty="0"/>
          </a:p>
        </p:txBody>
      </p:sp>
      <p:pic>
        <p:nvPicPr>
          <p:cNvPr id="1034" name="Picture 10"/>
          <p:cNvPicPr>
            <a:picLocks noChangeAspect="1" noChangeArrowheads="1"/>
          </p:cNvPicPr>
          <p:nvPr/>
        </p:nvPicPr>
        <p:blipFill>
          <a:blip r:embed="rId2" cstate="print"/>
          <a:srcRect/>
          <a:stretch>
            <a:fillRect/>
          </a:stretch>
        </p:blipFill>
        <p:spPr bwMode="auto">
          <a:xfrm>
            <a:off x="381000" y="1981200"/>
            <a:ext cx="8239125" cy="4876800"/>
          </a:xfrm>
          <a:prstGeom prst="rect">
            <a:avLst/>
          </a:prstGeom>
          <a:noFill/>
          <a:ln w="9525">
            <a:noFill/>
            <a:miter lim="800000"/>
            <a:headEnd/>
            <a:tailEnd/>
          </a:ln>
          <a:effectLst/>
        </p:spPr>
      </p:pic>
      <p:sp>
        <p:nvSpPr>
          <p:cNvPr id="18" name="Slide Number Placeholder 17"/>
          <p:cNvSpPr>
            <a:spLocks noGrp="1"/>
          </p:cNvSpPr>
          <p:nvPr>
            <p:ph type="sldNum" sz="quarter" idx="12"/>
          </p:nvPr>
        </p:nvSpPr>
        <p:spPr>
          <a:xfrm>
            <a:off x="6553200" y="6441015"/>
            <a:ext cx="2133600" cy="365125"/>
          </a:xfrm>
        </p:spPr>
        <p:txBody>
          <a:bodyPr/>
          <a:lstStyle/>
          <a:p>
            <a:fld id="{8B22821F-C62D-4D11-B506-75A762F6AA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State-operated / Statutory Campuses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State-operated Campuses: $220.0M net increase</a:t>
            </a:r>
          </a:p>
          <a:p>
            <a:pPr lvl="2"/>
            <a:r>
              <a:rPr lang="en-US" dirty="0" smtClean="0"/>
              <a:t>$94.2M State tax support for contractual costs / initiatives</a:t>
            </a:r>
          </a:p>
          <a:p>
            <a:pPr lvl="2"/>
            <a:r>
              <a:rPr lang="en-US" dirty="0" smtClean="0"/>
              <a:t>$15.8M State tax support for fringe benefits</a:t>
            </a:r>
          </a:p>
          <a:p>
            <a:pPr lvl="2"/>
            <a:r>
              <a:rPr lang="en-US" dirty="0" smtClean="0"/>
              <a:t>$95.0M Rational Tuition Spending Authority</a:t>
            </a:r>
          </a:p>
          <a:p>
            <a:pPr lvl="2"/>
            <a:r>
              <a:rPr lang="en-US" dirty="0" smtClean="0"/>
              <a:t>$15.0M Stabilization appropriation</a:t>
            </a:r>
          </a:p>
          <a:p>
            <a:pPr lvl="1"/>
            <a:r>
              <a:rPr lang="en-US" dirty="0" smtClean="0"/>
              <a:t>State funding request focuses on costs to continue / key initiatives to improve SUNY operations and support mission</a:t>
            </a:r>
          </a:p>
          <a:p>
            <a:pPr lvl="2"/>
            <a:r>
              <a:rPr lang="en-US" dirty="0" smtClean="0"/>
              <a:t>$98.0M: Contractual salary costs / fringe benefit costs</a:t>
            </a:r>
          </a:p>
          <a:p>
            <a:pPr lvl="2"/>
            <a:r>
              <a:rPr lang="en-US" dirty="0" smtClean="0"/>
              <a:t>$  6.0M: Open SUNY – Strategic Enrollment Growth Program</a:t>
            </a:r>
          </a:p>
          <a:p>
            <a:pPr lvl="2"/>
            <a:r>
              <a:rPr lang="en-US" dirty="0" smtClean="0"/>
              <a:t>$  4.0M: SUNY Innovators Program</a:t>
            </a:r>
          </a:p>
          <a:p>
            <a:pPr lvl="2"/>
            <a:r>
              <a:rPr lang="en-US" dirty="0" smtClean="0"/>
              <a:t>$  2.0M: Expanded U-Wide Flexibility and Support for Initiatives</a:t>
            </a:r>
          </a:p>
          <a:p>
            <a:r>
              <a:rPr lang="en-US" dirty="0" smtClean="0"/>
              <a:t>Statutory Campuses: $9.4M net increase</a:t>
            </a:r>
          </a:p>
          <a:p>
            <a:pPr lvl="1"/>
            <a:r>
              <a:rPr lang="en-US" dirty="0" smtClean="0"/>
              <a:t>Funding request provided by Statutory campuses</a:t>
            </a:r>
            <a:endParaRPr lang="en-US" dirty="0"/>
          </a:p>
        </p:txBody>
      </p:sp>
      <p:sp>
        <p:nvSpPr>
          <p:cNvPr id="4" name="Slide Number Placeholder 3"/>
          <p:cNvSpPr>
            <a:spLocks noGrp="1"/>
          </p:cNvSpPr>
          <p:nvPr>
            <p:ph type="sldNum" sz="quarter" idx="12"/>
          </p:nvPr>
        </p:nvSpPr>
        <p:spPr/>
        <p:txBody>
          <a:bodyPr/>
          <a:lstStyle/>
          <a:p>
            <a:fld id="{8B22821F-C62D-4D11-B506-75A762F6AA95}"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 Tuition Plan: Year Four of Five</a:t>
            </a:r>
            <a:endParaRPr lang="en-US" dirty="0"/>
          </a:p>
        </p:txBody>
      </p:sp>
      <p:graphicFrame>
        <p:nvGraphicFramePr>
          <p:cNvPr id="6" name="Table 5"/>
          <p:cNvGraphicFramePr>
            <a:graphicFrameLocks noGrp="1"/>
          </p:cNvGraphicFramePr>
          <p:nvPr/>
        </p:nvGraphicFramePr>
        <p:xfrm>
          <a:off x="266700" y="2438400"/>
          <a:ext cx="8610600" cy="3593465"/>
        </p:xfrm>
        <a:graphic>
          <a:graphicData uri="http://schemas.openxmlformats.org/drawingml/2006/table">
            <a:tbl>
              <a:tblPr/>
              <a:tblGrid>
                <a:gridCol w="2590800"/>
                <a:gridCol w="1447800"/>
                <a:gridCol w="914400"/>
                <a:gridCol w="914400"/>
                <a:gridCol w="914400"/>
                <a:gridCol w="914400"/>
                <a:gridCol w="914400"/>
              </a:tblGrid>
              <a:tr h="229870">
                <a:tc>
                  <a:txBody>
                    <a:bodyPr/>
                    <a:lstStyle/>
                    <a:p>
                      <a:pPr marL="0" marR="0" algn="ctr">
                        <a:spcBef>
                          <a:spcPts val="0"/>
                        </a:spcBef>
                        <a:spcAft>
                          <a:spcPts val="0"/>
                        </a:spcAft>
                      </a:pPr>
                      <a:endParaRPr lang="en-US" sz="1200" dirty="0">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spcBef>
                          <a:spcPts val="0"/>
                        </a:spcBef>
                        <a:spcAft>
                          <a:spcPts val="0"/>
                        </a:spcAft>
                      </a:pPr>
                      <a:r>
                        <a:rPr lang="en-US" sz="1200" b="1" dirty="0" smtClean="0">
                          <a:latin typeface="Arial"/>
                          <a:ea typeface="Times New Roman"/>
                        </a:rPr>
                        <a:t>Maximum</a:t>
                      </a:r>
                      <a:r>
                        <a:rPr lang="en-US" sz="1200" b="1" baseline="0" dirty="0" smtClean="0">
                          <a:latin typeface="Arial"/>
                          <a:ea typeface="Times New Roman"/>
                        </a:rPr>
                        <a:t> Tuition Rate Inc.</a:t>
                      </a:r>
                      <a:endParaRPr lang="en-US" sz="12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marL="0" marR="0" algn="ctr">
                        <a:spcBef>
                          <a:spcPts val="0"/>
                        </a:spcBef>
                        <a:spcAft>
                          <a:spcPts val="0"/>
                        </a:spcAft>
                      </a:pPr>
                      <a:endParaRPr lang="en-US" sz="1200" dirty="0">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spcBef>
                          <a:spcPts val="0"/>
                        </a:spcBef>
                        <a:spcAft>
                          <a:spcPts val="0"/>
                        </a:spcAft>
                      </a:pPr>
                      <a:r>
                        <a:rPr lang="en-US" sz="1200" b="1" i="1" dirty="0" smtClean="0">
                          <a:latin typeface="Arial"/>
                          <a:ea typeface="Times New Roman"/>
                        </a:rPr>
                        <a:t>%</a:t>
                      </a:r>
                      <a:r>
                        <a:rPr lang="en-US" sz="1200" b="1" i="1" baseline="0" dirty="0" smtClean="0">
                          <a:latin typeface="Arial"/>
                          <a:ea typeface="Times New Roman"/>
                        </a:rPr>
                        <a:t> Enrollment</a:t>
                      </a:r>
                      <a:endParaRPr lang="en-US" sz="1200" b="1"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marL="0" marR="0" algn="ctr">
                        <a:spcBef>
                          <a:spcPts val="0"/>
                        </a:spcBef>
                        <a:spcAft>
                          <a:spcPts val="0"/>
                        </a:spcAft>
                      </a:pPr>
                      <a:endParaRPr lang="en-US" sz="1200" dirty="0">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spcBef>
                          <a:spcPts val="0"/>
                        </a:spcBef>
                        <a:spcAft>
                          <a:spcPts val="0"/>
                        </a:spcAft>
                      </a:pPr>
                      <a:r>
                        <a:rPr lang="en-US" sz="1200" b="1" i="1" dirty="0" smtClean="0">
                          <a:latin typeface="Arial"/>
                          <a:ea typeface="Times New Roman"/>
                        </a:rPr>
                        <a:t>% Revenue</a:t>
                      </a:r>
                      <a:endParaRPr lang="en-US" sz="1200" b="1"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marL="0" marR="0" algn="ctr">
                        <a:spcBef>
                          <a:spcPts val="0"/>
                        </a:spcBef>
                        <a:spcAft>
                          <a:spcPts val="0"/>
                        </a:spcAft>
                      </a:pPr>
                      <a:endParaRPr lang="en-US" sz="1200" dirty="0">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29870">
                <a:tc>
                  <a:txBody>
                    <a:bodyPr/>
                    <a:lstStyle/>
                    <a:p>
                      <a:pPr marL="0" marR="0" algn="ctr">
                        <a:spcBef>
                          <a:spcPts val="0"/>
                        </a:spcBef>
                        <a:spcAft>
                          <a:spcPts val="0"/>
                        </a:spcAft>
                      </a:pPr>
                      <a:endParaRPr lang="en-US" sz="1200" dirty="0">
                        <a:latin typeface="Arial"/>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200" b="1" dirty="0">
                          <a:solidFill>
                            <a:srgbClr val="000000"/>
                          </a:solidFill>
                          <a:latin typeface="Arial"/>
                          <a:ea typeface="Times New Roman"/>
                        </a:rPr>
                        <a:t>Resident </a:t>
                      </a:r>
                      <a:endParaRPr lang="en-US" sz="12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200" b="1" dirty="0">
                          <a:solidFill>
                            <a:srgbClr val="000000"/>
                          </a:solidFill>
                          <a:latin typeface="Arial"/>
                          <a:ea typeface="Times New Roman"/>
                        </a:rPr>
                        <a:t>Non-Resident </a:t>
                      </a:r>
                      <a:endParaRPr lang="en-US" sz="12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200" b="1" i="1" dirty="0">
                          <a:solidFill>
                            <a:srgbClr val="000000"/>
                          </a:solidFill>
                          <a:latin typeface="Arial"/>
                          <a:ea typeface="Times New Roman"/>
                        </a:rPr>
                        <a:t>Resident </a:t>
                      </a:r>
                      <a:endParaRPr lang="en-US" sz="12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200" b="1" i="1" dirty="0">
                          <a:solidFill>
                            <a:srgbClr val="000000"/>
                          </a:solidFill>
                          <a:latin typeface="Arial"/>
                          <a:ea typeface="Times New Roman"/>
                        </a:rPr>
                        <a:t>Non-Resident </a:t>
                      </a:r>
                      <a:endParaRPr lang="en-US" sz="12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200" b="1" i="1" dirty="0">
                          <a:solidFill>
                            <a:srgbClr val="000000"/>
                          </a:solidFill>
                          <a:latin typeface="Arial"/>
                          <a:ea typeface="Times New Roman"/>
                        </a:rPr>
                        <a:t>Resident </a:t>
                      </a:r>
                      <a:endParaRPr lang="en-US" sz="12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200" b="1" i="1" dirty="0">
                          <a:solidFill>
                            <a:srgbClr val="000000"/>
                          </a:solidFill>
                          <a:latin typeface="Arial"/>
                          <a:ea typeface="Times New Roman"/>
                        </a:rPr>
                        <a:t>Non-Resident </a:t>
                      </a:r>
                      <a:endParaRPr lang="en-US" sz="12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39395">
                <a:tc>
                  <a:txBody>
                    <a:bodyPr/>
                    <a:lstStyle/>
                    <a:p>
                      <a:pPr marL="0" marR="0">
                        <a:spcBef>
                          <a:spcPts val="0"/>
                        </a:spcBef>
                        <a:spcAft>
                          <a:spcPts val="0"/>
                        </a:spcAft>
                      </a:pPr>
                      <a:r>
                        <a:rPr lang="en-US" sz="1100" b="1" dirty="0">
                          <a:solidFill>
                            <a:srgbClr val="000000"/>
                          </a:solidFill>
                          <a:latin typeface="Arial"/>
                          <a:ea typeface="Times New Roman"/>
                        </a:rPr>
                        <a:t>Undergrad at Centers</a:t>
                      </a:r>
                      <a:endParaRPr lang="en-US" sz="11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$300 </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10.00%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25.97%</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4.64%</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18.98%</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9.89%</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dirty="0">
                          <a:solidFill>
                            <a:srgbClr val="000000"/>
                          </a:solidFill>
                          <a:latin typeface="Arial"/>
                          <a:ea typeface="Times New Roman"/>
                        </a:rPr>
                        <a:t>Undergrad at Comp/Tech</a:t>
                      </a:r>
                      <a:endParaRPr lang="en-US" sz="11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smtClean="0">
                          <a:solidFill>
                            <a:srgbClr val="000000"/>
                          </a:solidFill>
                          <a:latin typeface="Arial"/>
                          <a:ea typeface="Times New Roman"/>
                        </a:rPr>
                        <a:t>$300 </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5.00%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52.48%</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3.02%</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38.35%</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5.45%</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dirty="0">
                          <a:solidFill>
                            <a:srgbClr val="000000"/>
                          </a:solidFill>
                          <a:latin typeface="Arial"/>
                          <a:ea typeface="Times New Roman"/>
                        </a:rPr>
                        <a:t>Graduate </a:t>
                      </a:r>
                      <a:endParaRPr lang="en-US" sz="11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$500 </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10.00%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6.74%</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3.00%</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8.28%</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6.84%</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dirty="0">
                          <a:solidFill>
                            <a:srgbClr val="000000"/>
                          </a:solidFill>
                          <a:latin typeface="Arial"/>
                          <a:ea typeface="Times New Roman"/>
                        </a:rPr>
                        <a:t>MBA</a:t>
                      </a:r>
                      <a:endParaRPr lang="en-US" sz="11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9.00%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10.00%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0.57%</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0.15%</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0.86%</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0.37%</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dirty="0">
                          <a:solidFill>
                            <a:srgbClr val="000000"/>
                          </a:solidFill>
                          <a:latin typeface="Arial"/>
                          <a:ea typeface="Times New Roman"/>
                        </a:rPr>
                        <a:t>Masters of Social Work</a:t>
                      </a:r>
                      <a:endParaRPr lang="en-US" sz="11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9.00%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10.00%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0.54%</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0.02%</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0.73%</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0.04%</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dirty="0">
                          <a:solidFill>
                            <a:srgbClr val="000000"/>
                          </a:solidFill>
                          <a:latin typeface="Arial"/>
                          <a:ea typeface="Times New Roman"/>
                        </a:rPr>
                        <a:t>Masters of Architecture</a:t>
                      </a:r>
                      <a:endParaRPr lang="en-US" sz="11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9.00%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10.00%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0.04%</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0.02%</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0.05%</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0.04%</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a:solidFill>
                            <a:srgbClr val="000000"/>
                          </a:solidFill>
                          <a:latin typeface="Arial"/>
                          <a:ea typeface="Times New Roman"/>
                        </a:rPr>
                        <a:t>Physicians Assistant</a:t>
                      </a:r>
                      <a:endParaRPr lang="en-US" sz="1100" b="1">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9.00%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20.00%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0.07%</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0.04%</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0.09%</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0.09%</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a:solidFill>
                            <a:srgbClr val="000000"/>
                          </a:solidFill>
                          <a:latin typeface="Arial"/>
                          <a:ea typeface="Times New Roman"/>
                        </a:rPr>
                        <a:t>Law</a:t>
                      </a:r>
                      <a:endParaRPr lang="en-US" sz="1100" b="1">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9.00%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10.00%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0.31%</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0.03%</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0.86%</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0.13%</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a:solidFill>
                            <a:srgbClr val="000000"/>
                          </a:solidFill>
                          <a:latin typeface="Arial"/>
                          <a:ea typeface="Times New Roman"/>
                        </a:rPr>
                        <a:t>Pharmacy</a:t>
                      </a:r>
                      <a:endParaRPr lang="en-US" sz="1100" b="1">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9.00%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10.00%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0.23%</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0.03%</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0.64%</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0.15%</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a:solidFill>
                            <a:srgbClr val="000000"/>
                          </a:solidFill>
                          <a:latin typeface="Arial"/>
                          <a:ea typeface="Times New Roman"/>
                        </a:rPr>
                        <a:t>Medicine</a:t>
                      </a:r>
                      <a:endParaRPr lang="en-US" sz="1100" b="1">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9.00%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5.00%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1.29%</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0.07%</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5.18%</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0.50%</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a:solidFill>
                            <a:srgbClr val="000000"/>
                          </a:solidFill>
                          <a:latin typeface="Arial"/>
                          <a:ea typeface="Times New Roman"/>
                        </a:rPr>
                        <a:t>Dentistry</a:t>
                      </a:r>
                      <a:endParaRPr lang="en-US" sz="1100" b="1">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9.00%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10.00%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0.26%</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0.04%</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0.91%</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0.30%</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a:solidFill>
                            <a:srgbClr val="000000"/>
                          </a:solidFill>
                          <a:latin typeface="Arial"/>
                          <a:ea typeface="Times New Roman"/>
                        </a:rPr>
                        <a:t>Optometry</a:t>
                      </a:r>
                      <a:endParaRPr lang="en-US" sz="1100" b="1">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10.00%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10.00%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0.15%</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0.03%</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0.40%</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0.15%</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29870">
                <a:tc>
                  <a:txBody>
                    <a:bodyPr/>
                    <a:lstStyle/>
                    <a:p>
                      <a:pPr marL="0" marR="0">
                        <a:spcBef>
                          <a:spcPts val="0"/>
                        </a:spcBef>
                        <a:spcAft>
                          <a:spcPts val="0"/>
                        </a:spcAft>
                      </a:pPr>
                      <a:r>
                        <a:rPr lang="en-US" sz="1100" b="1" dirty="0">
                          <a:solidFill>
                            <a:srgbClr val="000000"/>
                          </a:solidFill>
                          <a:latin typeface="Arial"/>
                          <a:ea typeface="Times New Roman"/>
                        </a:rPr>
                        <a:t>Physical </a:t>
                      </a:r>
                      <a:r>
                        <a:rPr lang="en-US" sz="1100" b="1" dirty="0" smtClean="0">
                          <a:solidFill>
                            <a:srgbClr val="000000"/>
                          </a:solidFill>
                          <a:latin typeface="Arial"/>
                          <a:ea typeface="Times New Roman"/>
                        </a:rPr>
                        <a:t>Therapy / Nursing Practice</a:t>
                      </a:r>
                      <a:endParaRPr lang="en-US" sz="1100" b="1"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solidFill>
                            <a:srgbClr val="000000"/>
                          </a:solidFill>
                          <a:latin typeface="Arial"/>
                          <a:ea typeface="Times New Roman"/>
                        </a:rPr>
                        <a:t>9.00%</a:t>
                      </a:r>
                      <a:endParaRPr lang="en-US" sz="110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solidFill>
                            <a:srgbClr val="000000"/>
                          </a:solidFill>
                          <a:latin typeface="Arial"/>
                          <a:ea typeface="Times New Roman"/>
                        </a:rPr>
                        <a:t>10.00%</a:t>
                      </a:r>
                      <a:endParaRPr lang="en-US" sz="1100" dirty="0">
                        <a:latin typeface="Arial"/>
                        <a:ea typeface="Times New Roman"/>
                      </a:endParaRPr>
                    </a:p>
                  </a:txBody>
                  <a:tcPr marL="68580" marR="68580" marT="0" marB="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i="1" dirty="0" smtClean="0">
                          <a:latin typeface="Arial"/>
                          <a:ea typeface="Times New Roman"/>
                        </a:rPr>
                        <a:t>0.26%</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0.02%</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0.64%</a:t>
                      </a:r>
                      <a:endParaRPr lang="en-US" sz="1100" i="1" dirty="0">
                        <a:latin typeface="Arial"/>
                        <a:ea typeface="Times New Roman"/>
                      </a:endParaRPr>
                    </a:p>
                  </a:txBody>
                  <a:tcPr marL="68580" marR="68580" marT="0" marB="0" anchor="b">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r">
                        <a:spcBef>
                          <a:spcPts val="0"/>
                        </a:spcBef>
                        <a:spcAft>
                          <a:spcPts val="0"/>
                        </a:spcAft>
                      </a:pPr>
                      <a:r>
                        <a:rPr lang="en-US" sz="1100" i="1" dirty="0" smtClean="0">
                          <a:latin typeface="Arial"/>
                          <a:ea typeface="Times New Roman"/>
                        </a:rPr>
                        <a:t>0.08%</a:t>
                      </a:r>
                      <a:endParaRPr lang="en-US" sz="1100" i="1" dirty="0">
                        <a:latin typeface="Arial"/>
                        <a:ea typeface="Times New Roman"/>
                      </a:endParaRPr>
                    </a:p>
                  </a:txBody>
                  <a:tcPr marL="68580" marR="68580" marT="0" marB="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8B22821F-C62D-4D11-B506-75A762F6AA95}" type="slidenum">
              <a:rPr lang="en-US" smtClean="0"/>
              <a:pPr/>
              <a:t>7</a:t>
            </a:fld>
            <a:endParaRPr lang="en-US"/>
          </a:p>
        </p:txBody>
      </p:sp>
      <p:sp>
        <p:nvSpPr>
          <p:cNvPr id="8" name="TextBox 7"/>
          <p:cNvSpPr txBox="1"/>
          <p:nvPr/>
        </p:nvSpPr>
        <p:spPr>
          <a:xfrm>
            <a:off x="0" y="6596390"/>
            <a:ext cx="2971800" cy="261610"/>
          </a:xfrm>
          <a:prstGeom prst="rect">
            <a:avLst/>
          </a:prstGeom>
          <a:noFill/>
        </p:spPr>
        <p:txBody>
          <a:bodyPr wrap="square" rtlCol="0">
            <a:spAutoFit/>
          </a:bodyPr>
          <a:lstStyle/>
          <a:p>
            <a:r>
              <a:rPr lang="en-US" sz="1100" dirty="0" smtClean="0"/>
              <a:t>Enrollment based on FTE</a:t>
            </a:r>
            <a:endParaRPr lang="en-US" sz="11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hlinkClick r:id="rId2" action="ppaction://hlinksldjump"/>
          </p:cNvPr>
          <p:cNvGraphicFramePr>
            <a:graphicFrameLocks noGrp="1"/>
          </p:cNvGraphicFramePr>
          <p:nvPr>
            <p:ph idx="1"/>
          </p:nvPr>
        </p:nvGraphicFramePr>
        <p:xfrm>
          <a:off x="457200" y="1676401"/>
          <a:ext cx="8229600" cy="4484688"/>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2"/>
          </p:nvPr>
        </p:nvSpPr>
        <p:spPr/>
        <p:txBody>
          <a:bodyPr/>
          <a:lstStyle/>
          <a:p>
            <a:fld id="{8B22821F-C62D-4D11-B506-75A762F6AA95}" type="slidenum">
              <a:rPr lang="en-US" smtClean="0"/>
              <a:pPr/>
              <a:t>8</a:t>
            </a:fld>
            <a:endParaRPr lang="en-US"/>
          </a:p>
        </p:txBody>
      </p:sp>
      <p:cxnSp>
        <p:nvCxnSpPr>
          <p:cNvPr id="5" name="Straight Arrow Connector 4"/>
          <p:cNvCxnSpPr/>
          <p:nvPr/>
        </p:nvCxnSpPr>
        <p:spPr>
          <a:xfrm flipH="1">
            <a:off x="6400800" y="3124200"/>
            <a:ext cx="228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Colleges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Total Request: $30.9M net increase</a:t>
            </a:r>
          </a:p>
          <a:p>
            <a:pPr lvl="1"/>
            <a:r>
              <a:rPr lang="en-US" dirty="0" smtClean="0"/>
              <a:t>$ 34.9M: $250 / FTE Base Aid Increase</a:t>
            </a:r>
          </a:p>
          <a:p>
            <a:pPr lvl="1"/>
            <a:r>
              <a:rPr lang="en-US" dirty="0" smtClean="0"/>
              <a:t>$   7.8M: FIT upper division / grad. chargeback</a:t>
            </a:r>
          </a:p>
          <a:p>
            <a:pPr lvl="1"/>
            <a:r>
              <a:rPr lang="en-US" dirty="0" smtClean="0"/>
              <a:t>$   3.0M: Increase Job Linkage Program</a:t>
            </a:r>
          </a:p>
          <a:p>
            <a:pPr lvl="1"/>
            <a:r>
              <a:rPr lang="en-US" dirty="0" smtClean="0"/>
              <a:t>$(14.9M): Lower State support need due to enrollment decrease</a:t>
            </a:r>
          </a:p>
          <a:p>
            <a:r>
              <a:rPr lang="en-US" dirty="0" smtClean="0"/>
              <a:t>Funding: </a:t>
            </a:r>
          </a:p>
          <a:p>
            <a:pPr lvl="1"/>
            <a:r>
              <a:rPr lang="en-US" dirty="0" smtClean="0"/>
              <a:t>Focuses on increasing State share of CC costs</a:t>
            </a:r>
          </a:p>
          <a:p>
            <a:pPr lvl="1"/>
            <a:r>
              <a:rPr lang="en-US" dirty="0" smtClean="0"/>
              <a:t>Facilitates implementation of chargeback methodology</a:t>
            </a:r>
          </a:p>
          <a:p>
            <a:pPr lvl="1"/>
            <a:r>
              <a:rPr lang="en-US" dirty="0" smtClean="0"/>
              <a:t>Maximizes community / business relationships</a:t>
            </a:r>
          </a:p>
          <a:p>
            <a:pPr lvl="1"/>
            <a:endParaRPr lang="en-US" dirty="0"/>
          </a:p>
        </p:txBody>
      </p:sp>
      <p:sp>
        <p:nvSpPr>
          <p:cNvPr id="4" name="Slide Number Placeholder 3"/>
          <p:cNvSpPr>
            <a:spLocks noGrp="1"/>
          </p:cNvSpPr>
          <p:nvPr>
            <p:ph type="sldNum" sz="quarter" idx="12"/>
          </p:nvPr>
        </p:nvSpPr>
        <p:spPr/>
        <p:txBody>
          <a:bodyPr/>
          <a:lstStyle/>
          <a:p>
            <a:fld id="{8B22821F-C62D-4D11-B506-75A762F6AA95}"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Total Request: $(236.7M) net decrease</a:t>
            </a:r>
          </a:p>
          <a:p>
            <a:pPr lvl="1"/>
            <a:r>
              <a:rPr lang="en-US" dirty="0" smtClean="0"/>
              <a:t>$30.0M in new State tax support</a:t>
            </a:r>
          </a:p>
          <a:p>
            <a:pPr lvl="2"/>
            <a:r>
              <a:rPr lang="en-US" dirty="0" smtClean="0"/>
              <a:t>Returns State tax funding to 2012-13 Enacted levels</a:t>
            </a:r>
          </a:p>
          <a:p>
            <a:pPr lvl="1"/>
            <a:r>
              <a:rPr lang="en-US" dirty="0" smtClean="0"/>
              <a:t>$(267.5M) in reduced spending authority </a:t>
            </a:r>
          </a:p>
          <a:p>
            <a:pPr lvl="2"/>
            <a:r>
              <a:rPr lang="en-US" dirty="0" smtClean="0"/>
              <a:t>Reflects Downstate restructuring and adjusting for historically unspent revenue based appropriation authority</a:t>
            </a:r>
          </a:p>
          <a:p>
            <a:pPr lvl="1"/>
            <a:r>
              <a:rPr lang="en-US" dirty="0" smtClean="0"/>
              <a:t>$0.8M spending authority for Long Island Veterans Home</a:t>
            </a:r>
          </a:p>
          <a:p>
            <a:r>
              <a:rPr lang="en-US" dirty="0" smtClean="0"/>
              <a:t>Items for further discussion:</a:t>
            </a:r>
          </a:p>
          <a:p>
            <a:pPr lvl="1"/>
            <a:r>
              <a:rPr lang="en-US" dirty="0" smtClean="0"/>
              <a:t>Operational structure and flexibility</a:t>
            </a:r>
          </a:p>
          <a:p>
            <a:pPr lvl="1"/>
            <a:r>
              <a:rPr lang="en-US" dirty="0" smtClean="0"/>
              <a:t>Alternative flow of funds to the medical schools</a:t>
            </a:r>
            <a:endParaRPr lang="en-US" dirty="0"/>
          </a:p>
        </p:txBody>
      </p:sp>
      <p:sp>
        <p:nvSpPr>
          <p:cNvPr id="4" name="Slide Number Placeholder 3"/>
          <p:cNvSpPr>
            <a:spLocks noGrp="1"/>
          </p:cNvSpPr>
          <p:nvPr>
            <p:ph type="sldNum" sz="quarter" idx="12"/>
          </p:nvPr>
        </p:nvSpPr>
        <p:spPr/>
        <p:txBody>
          <a:bodyPr/>
          <a:lstStyle/>
          <a:p>
            <a:fld id="{8B22821F-C62D-4D11-B506-75A762F6AA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219200"/>
            <a:ext cx="9144000" cy="755936"/>
          </a:xfrm>
        </p:spPr>
        <p:txBody>
          <a:bodyPr>
            <a:normAutofit/>
          </a:bodyPr>
          <a:lstStyle/>
          <a:p>
            <a:pPr algn="ctr"/>
            <a:r>
              <a:rPr lang="en-US" sz="3200" b="1" dirty="0" smtClean="0"/>
              <a:t>Summary of Capital Plan &amp; Budget Request</a:t>
            </a:r>
            <a:endParaRPr lang="en-US" sz="3200" b="1" dirty="0"/>
          </a:p>
        </p:txBody>
      </p:sp>
      <p:graphicFrame>
        <p:nvGraphicFramePr>
          <p:cNvPr id="5" name="Content Placeholder 4"/>
          <p:cNvGraphicFramePr>
            <a:graphicFrameLocks noGrp="1"/>
          </p:cNvGraphicFramePr>
          <p:nvPr>
            <p:ph idx="1"/>
          </p:nvPr>
        </p:nvGraphicFramePr>
        <p:xfrm>
          <a:off x="304800" y="2057400"/>
          <a:ext cx="8610601" cy="3850405"/>
        </p:xfrm>
        <a:graphic>
          <a:graphicData uri="http://schemas.openxmlformats.org/drawingml/2006/table">
            <a:tbl>
              <a:tblPr firstRow="1" bandRow="1">
                <a:tableStyleId>{5C22544A-7EE6-4342-B048-85BDC9FD1C3A}</a:tableStyleId>
              </a:tblPr>
              <a:tblGrid>
                <a:gridCol w="2482335"/>
                <a:gridCol w="930876"/>
                <a:gridCol w="1163595"/>
                <a:gridCol w="940665"/>
                <a:gridCol w="1000043"/>
                <a:gridCol w="2093087"/>
              </a:tblGrid>
              <a:tr h="536863">
                <a:tc gridSpan="6">
                  <a:txBody>
                    <a:bodyPr/>
                    <a:lstStyle/>
                    <a:p>
                      <a:pPr algn="ctr"/>
                      <a:r>
                        <a:rPr lang="en-US" dirty="0" smtClean="0">
                          <a:solidFill>
                            <a:schemeClr val="bg1"/>
                          </a:solidFill>
                          <a:latin typeface="AauxPro OT"/>
                        </a:rPr>
                        <a:t>2014-15</a:t>
                      </a:r>
                      <a:r>
                        <a:rPr lang="en-US" baseline="0" dirty="0" smtClean="0">
                          <a:solidFill>
                            <a:schemeClr val="bg1"/>
                          </a:solidFill>
                          <a:latin typeface="AauxPro OT"/>
                        </a:rPr>
                        <a:t> Capital Plan &amp; Request </a:t>
                      </a:r>
                    </a:p>
                    <a:p>
                      <a:pPr algn="ctr"/>
                      <a:r>
                        <a:rPr lang="en-US" sz="1200" baseline="0" dirty="0" smtClean="0">
                          <a:solidFill>
                            <a:schemeClr val="bg1"/>
                          </a:solidFill>
                          <a:latin typeface="AauxPro OT"/>
                        </a:rPr>
                        <a:t>(in millions)</a:t>
                      </a:r>
                      <a:endParaRPr lang="en-US" sz="1200" dirty="0">
                        <a:solidFill>
                          <a:schemeClr val="bg1"/>
                        </a:solidFill>
                        <a:latin typeface="AauxPro OT"/>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65760">
                <a:tc>
                  <a:txBody>
                    <a:bodyPr/>
                    <a:lstStyle/>
                    <a:p>
                      <a:r>
                        <a:rPr lang="en-US" sz="1200" b="1" dirty="0" smtClean="0">
                          <a:latin typeface="AauxPro OT"/>
                        </a:rPr>
                        <a:t>Program*</a:t>
                      </a:r>
                      <a:endParaRPr lang="en-US" sz="1200" b="1" dirty="0">
                        <a:latin typeface="AauxPro OT"/>
                      </a:endParaRPr>
                    </a:p>
                  </a:txBody>
                  <a:tcPr anchor="b"/>
                </a:tc>
                <a:tc>
                  <a:txBody>
                    <a:bodyPr/>
                    <a:lstStyle/>
                    <a:p>
                      <a:pPr algn="ctr"/>
                      <a:r>
                        <a:rPr lang="en-US" sz="1200" b="1" dirty="0" smtClean="0">
                          <a:latin typeface="AauxPro OT"/>
                        </a:rPr>
                        <a:t>2014/15 Request</a:t>
                      </a:r>
                      <a:endParaRPr lang="en-US" sz="1200" b="1" dirty="0">
                        <a:latin typeface="AauxPro OT"/>
                      </a:endParaRPr>
                    </a:p>
                  </a:txBody>
                  <a:tcPr anchor="b"/>
                </a:tc>
                <a:tc>
                  <a:txBody>
                    <a:bodyPr/>
                    <a:lstStyle/>
                    <a:p>
                      <a:pPr algn="ctr"/>
                      <a:r>
                        <a:rPr lang="en-US" sz="1200" b="1" dirty="0" smtClean="0">
                          <a:latin typeface="AauxPro OT"/>
                        </a:rPr>
                        <a:t>2014/15 </a:t>
                      </a:r>
                    </a:p>
                    <a:p>
                      <a:pPr algn="ctr"/>
                      <a:r>
                        <a:rPr lang="en-US" sz="1200" b="1" dirty="0" smtClean="0">
                          <a:latin typeface="AauxPro OT"/>
                        </a:rPr>
                        <a:t>Plan Need</a:t>
                      </a:r>
                      <a:endParaRPr lang="en-US" sz="1200" b="1" dirty="0">
                        <a:latin typeface="AauxPro OT"/>
                      </a:endParaRPr>
                    </a:p>
                  </a:txBody>
                  <a:tcPr anchor="b"/>
                </a:tc>
                <a:tc>
                  <a:txBody>
                    <a:bodyPr/>
                    <a:lstStyle/>
                    <a:p>
                      <a:pPr algn="ctr"/>
                      <a:r>
                        <a:rPr lang="en-US" sz="1200" b="1" dirty="0" smtClean="0">
                          <a:latin typeface="AauxPro OT"/>
                        </a:rPr>
                        <a:t>5-Year </a:t>
                      </a:r>
                    </a:p>
                    <a:p>
                      <a:pPr algn="ctr"/>
                      <a:r>
                        <a:rPr lang="en-US" sz="1200" b="1" dirty="0" smtClean="0">
                          <a:latin typeface="AauxPro OT"/>
                        </a:rPr>
                        <a:t>Request</a:t>
                      </a:r>
                      <a:endParaRPr lang="en-US" sz="1200" b="1" dirty="0">
                        <a:latin typeface="AauxPro OT"/>
                      </a:endParaRPr>
                    </a:p>
                  </a:txBody>
                  <a:tcPr anchor="b"/>
                </a:tc>
                <a:tc>
                  <a:txBody>
                    <a:bodyPr/>
                    <a:lstStyle/>
                    <a:p>
                      <a:pPr algn="ctr"/>
                      <a:r>
                        <a:rPr lang="en-US" sz="1200" b="1" dirty="0" smtClean="0">
                          <a:latin typeface="AauxPro OT"/>
                        </a:rPr>
                        <a:t>5-Year </a:t>
                      </a:r>
                    </a:p>
                    <a:p>
                      <a:pPr algn="ctr"/>
                      <a:r>
                        <a:rPr lang="en-US" sz="1200" b="1" dirty="0" smtClean="0">
                          <a:latin typeface="AauxPro OT"/>
                        </a:rPr>
                        <a:t>Plan Need</a:t>
                      </a:r>
                      <a:endParaRPr lang="en-US" sz="1200" b="1" dirty="0">
                        <a:latin typeface="AauxPro OT"/>
                      </a:endParaRPr>
                    </a:p>
                  </a:txBody>
                  <a:tcPr anchor="b"/>
                </a:tc>
                <a:tc>
                  <a:txBody>
                    <a:bodyPr/>
                    <a:lstStyle/>
                    <a:p>
                      <a:pPr algn="ctr"/>
                      <a:r>
                        <a:rPr lang="en-US" sz="1200" b="1" dirty="0" smtClean="0">
                          <a:latin typeface="AauxPro OT"/>
                        </a:rPr>
                        <a:t>Appropriation Type</a:t>
                      </a:r>
                      <a:endParaRPr lang="en-US" sz="1200" b="1" dirty="0">
                        <a:latin typeface="AauxPro OT"/>
                      </a:endParaRPr>
                    </a:p>
                  </a:txBody>
                  <a:tcPr anchor="b"/>
                </a:tc>
              </a:tr>
              <a:tr h="283731">
                <a:tc>
                  <a:txBody>
                    <a:bodyPr/>
                    <a:lstStyle/>
                    <a:p>
                      <a:pPr lvl="0"/>
                      <a:r>
                        <a:rPr lang="en-US" sz="1200" dirty="0" smtClean="0">
                          <a:latin typeface="AauxPro OT"/>
                        </a:rPr>
                        <a:t>Educational Facilities</a:t>
                      </a:r>
                      <a:endParaRPr lang="en-US" sz="1200" dirty="0">
                        <a:latin typeface="AauxPro OT"/>
                      </a:endParaRPr>
                    </a:p>
                  </a:txBody>
                  <a:tcPr marL="274320"/>
                </a:tc>
                <a:tc>
                  <a:txBody>
                    <a:bodyPr/>
                    <a:lstStyle/>
                    <a:p>
                      <a:pPr algn="r"/>
                      <a:r>
                        <a:rPr lang="en-US" sz="1200" dirty="0" smtClean="0">
                          <a:latin typeface="AauxPro OT"/>
                        </a:rPr>
                        <a:t>$750.0</a:t>
                      </a:r>
                      <a:endParaRPr lang="en-US" sz="1200" dirty="0">
                        <a:latin typeface="AauxPro OT"/>
                      </a:endParaRPr>
                    </a:p>
                  </a:txBody>
                  <a:tcPr/>
                </a:tc>
                <a:tc>
                  <a:txBody>
                    <a:bodyPr/>
                    <a:lstStyle/>
                    <a:p>
                      <a:pPr algn="r"/>
                      <a:r>
                        <a:rPr lang="en-US" sz="1200" dirty="0" smtClean="0">
                          <a:latin typeface="AauxPro OT"/>
                        </a:rPr>
                        <a:t>$2,680.0</a:t>
                      </a:r>
                      <a:endParaRPr lang="en-US" sz="1200" dirty="0">
                        <a:latin typeface="AauxPro OT"/>
                      </a:endParaRPr>
                    </a:p>
                  </a:txBody>
                  <a:tcPr/>
                </a:tc>
                <a:tc>
                  <a:txBody>
                    <a:bodyPr/>
                    <a:lstStyle/>
                    <a:p>
                      <a:pPr algn="r"/>
                      <a:r>
                        <a:rPr lang="en-US" sz="1200" dirty="0" smtClean="0">
                          <a:latin typeface="AauxPro OT"/>
                        </a:rPr>
                        <a:t>$3,750.0</a:t>
                      </a:r>
                      <a:endParaRPr lang="en-US" sz="1200" dirty="0">
                        <a:latin typeface="AauxPro OT"/>
                      </a:endParaRPr>
                    </a:p>
                  </a:txBody>
                  <a:tcPr/>
                </a:tc>
                <a:tc>
                  <a:txBody>
                    <a:bodyPr/>
                    <a:lstStyle/>
                    <a:p>
                      <a:pPr algn="r"/>
                      <a:r>
                        <a:rPr lang="en-US" sz="1200" dirty="0" smtClean="0">
                          <a:latin typeface="AauxPro OT"/>
                        </a:rPr>
                        <a:t>$8,560.0</a:t>
                      </a:r>
                      <a:endParaRPr lang="en-US" sz="1200" dirty="0">
                        <a:latin typeface="AauxPro OT"/>
                      </a:endParaRPr>
                    </a:p>
                  </a:txBody>
                  <a:tcPr/>
                </a:tc>
                <a:tc>
                  <a:txBody>
                    <a:bodyPr/>
                    <a:lstStyle/>
                    <a:p>
                      <a:r>
                        <a:rPr lang="en-US" sz="1200" dirty="0" smtClean="0">
                          <a:latin typeface="AauxPro OT"/>
                        </a:rPr>
                        <a:t>Bonded</a:t>
                      </a:r>
                      <a:endParaRPr lang="en-US" sz="1200" dirty="0">
                        <a:latin typeface="AauxPro OT"/>
                      </a:endParaRPr>
                    </a:p>
                  </a:txBody>
                  <a:tcPr/>
                </a:tc>
              </a:tr>
              <a:tr h="283731">
                <a:tc>
                  <a:txBody>
                    <a:bodyPr/>
                    <a:lstStyle/>
                    <a:p>
                      <a:pPr lvl="0"/>
                      <a:r>
                        <a:rPr lang="en-US" sz="1200" dirty="0" smtClean="0">
                          <a:latin typeface="AauxPro OT"/>
                        </a:rPr>
                        <a:t>Hospitals</a:t>
                      </a:r>
                      <a:endParaRPr lang="en-US" sz="1200" dirty="0">
                        <a:latin typeface="AauxPro OT"/>
                      </a:endParaRPr>
                    </a:p>
                  </a:txBody>
                  <a:tcPr marL="274320"/>
                </a:tc>
                <a:tc>
                  <a:txBody>
                    <a:bodyPr/>
                    <a:lstStyle/>
                    <a:p>
                      <a:pPr algn="r"/>
                      <a:r>
                        <a:rPr lang="en-US" sz="1200" dirty="0" smtClean="0">
                          <a:latin typeface="AauxPro OT"/>
                        </a:rPr>
                        <a:t>600.0</a:t>
                      </a:r>
                      <a:endParaRPr lang="en-US" sz="1200" dirty="0">
                        <a:latin typeface="AauxPro OT"/>
                      </a:endParaRPr>
                    </a:p>
                  </a:txBody>
                  <a:tcPr/>
                </a:tc>
                <a:tc>
                  <a:txBody>
                    <a:bodyPr/>
                    <a:lstStyle/>
                    <a:p>
                      <a:pPr algn="r"/>
                      <a:r>
                        <a:rPr lang="en-US" sz="1200" dirty="0" smtClean="0">
                          <a:latin typeface="AauxPro OT"/>
                        </a:rPr>
                        <a:t>600.0</a:t>
                      </a:r>
                      <a:endParaRPr lang="en-US" sz="1200" dirty="0">
                        <a:latin typeface="AauxPro OT"/>
                      </a:endParaRPr>
                    </a:p>
                  </a:txBody>
                  <a:tcPr/>
                </a:tc>
                <a:tc>
                  <a:txBody>
                    <a:bodyPr/>
                    <a:lstStyle/>
                    <a:p>
                      <a:pPr algn="r"/>
                      <a:r>
                        <a:rPr lang="en-US" sz="1200" dirty="0" smtClean="0">
                          <a:latin typeface="AauxPro OT"/>
                        </a:rPr>
                        <a:t>1,205.0</a:t>
                      </a:r>
                      <a:endParaRPr lang="en-US" sz="1200" dirty="0">
                        <a:latin typeface="AauxPro OT"/>
                      </a:endParaRPr>
                    </a:p>
                  </a:txBody>
                  <a:tcPr/>
                </a:tc>
                <a:tc>
                  <a:txBody>
                    <a:bodyPr/>
                    <a:lstStyle/>
                    <a:p>
                      <a:pPr algn="r"/>
                      <a:r>
                        <a:rPr lang="en-US" sz="1200" dirty="0" smtClean="0">
                          <a:latin typeface="AauxPro OT"/>
                        </a:rPr>
                        <a:t>1,205.0</a:t>
                      </a:r>
                      <a:endParaRPr lang="en-US" sz="1200" dirty="0">
                        <a:latin typeface="AauxPro OT"/>
                      </a:endParaRPr>
                    </a:p>
                  </a:txBody>
                  <a:tcPr/>
                </a:tc>
                <a:tc>
                  <a:txBody>
                    <a:bodyPr/>
                    <a:lstStyle/>
                    <a:p>
                      <a:r>
                        <a:rPr lang="en-US" sz="1200" dirty="0" smtClean="0">
                          <a:latin typeface="AauxPro OT"/>
                        </a:rPr>
                        <a:t>Bonded, Debt</a:t>
                      </a:r>
                      <a:r>
                        <a:rPr lang="en-US" sz="1200" baseline="0" dirty="0" smtClean="0">
                          <a:latin typeface="AauxPro OT"/>
                        </a:rPr>
                        <a:t> Repaid</a:t>
                      </a:r>
                      <a:endParaRPr lang="en-US" sz="1200" dirty="0">
                        <a:latin typeface="AauxPro OT"/>
                      </a:endParaRPr>
                    </a:p>
                  </a:txBody>
                  <a:tcPr/>
                </a:tc>
              </a:tr>
              <a:tr h="283731">
                <a:tc>
                  <a:txBody>
                    <a:bodyPr/>
                    <a:lstStyle/>
                    <a:p>
                      <a:pPr lvl="0"/>
                      <a:r>
                        <a:rPr lang="en-US" sz="1200" dirty="0" smtClean="0">
                          <a:latin typeface="AauxPro OT"/>
                        </a:rPr>
                        <a:t>Residence Halls</a:t>
                      </a:r>
                      <a:endParaRPr lang="en-US" sz="1200" dirty="0">
                        <a:latin typeface="AauxPro OT"/>
                      </a:endParaRPr>
                    </a:p>
                  </a:txBody>
                  <a:tcPr marL="274320"/>
                </a:tc>
                <a:tc>
                  <a:txBody>
                    <a:bodyPr/>
                    <a:lstStyle/>
                    <a:p>
                      <a:pPr algn="r"/>
                      <a:r>
                        <a:rPr lang="en-US" sz="1200" dirty="0" smtClean="0">
                          <a:latin typeface="AauxPro OT"/>
                        </a:rPr>
                        <a:t>50.0</a:t>
                      </a:r>
                      <a:endParaRPr lang="en-US" sz="1200" dirty="0">
                        <a:latin typeface="AauxPro OT"/>
                      </a:endParaRPr>
                    </a:p>
                  </a:txBody>
                  <a:tcPr/>
                </a:tc>
                <a:tc>
                  <a:txBody>
                    <a:bodyPr/>
                    <a:lstStyle/>
                    <a:p>
                      <a:pPr algn="r"/>
                      <a:r>
                        <a:rPr lang="en-US" sz="1200" dirty="0" smtClean="0">
                          <a:latin typeface="AauxPro OT"/>
                        </a:rPr>
                        <a:t>50.0</a:t>
                      </a:r>
                      <a:endParaRPr lang="en-US" sz="1200" dirty="0">
                        <a:latin typeface="AauxPro OT"/>
                      </a:endParaRPr>
                    </a:p>
                  </a:txBody>
                  <a:tcPr/>
                </a:tc>
                <a:tc>
                  <a:txBody>
                    <a:bodyPr/>
                    <a:lstStyle/>
                    <a:p>
                      <a:pPr algn="r"/>
                      <a:r>
                        <a:rPr lang="en-US" sz="1200" dirty="0" smtClean="0">
                          <a:latin typeface="AauxPro OT"/>
                        </a:rPr>
                        <a:t>250.0</a:t>
                      </a:r>
                      <a:endParaRPr lang="en-US" sz="1200" dirty="0">
                        <a:latin typeface="AauxPro OT"/>
                      </a:endParaRPr>
                    </a:p>
                  </a:txBody>
                  <a:tcPr/>
                </a:tc>
                <a:tc>
                  <a:txBody>
                    <a:bodyPr/>
                    <a:lstStyle/>
                    <a:p>
                      <a:pPr algn="r"/>
                      <a:r>
                        <a:rPr lang="en-US" sz="1200" dirty="0" smtClean="0">
                          <a:latin typeface="AauxPro OT"/>
                        </a:rPr>
                        <a:t>250.0</a:t>
                      </a:r>
                      <a:endParaRPr lang="en-US" sz="1200" dirty="0">
                        <a:latin typeface="AauxPro OT"/>
                      </a:endParaRPr>
                    </a:p>
                  </a:txBody>
                  <a:tcPr/>
                </a:tc>
                <a:tc>
                  <a:txBody>
                    <a:bodyPr/>
                    <a:lstStyle/>
                    <a:p>
                      <a:r>
                        <a:rPr lang="en-US" sz="1200" dirty="0" smtClean="0">
                          <a:latin typeface="AauxPro OT"/>
                        </a:rPr>
                        <a:t>Hard Dollar, Self Pay</a:t>
                      </a:r>
                      <a:endParaRPr lang="en-US" sz="1200" dirty="0">
                        <a:latin typeface="AauxPro OT"/>
                      </a:endParaRPr>
                    </a:p>
                  </a:txBody>
                  <a:tcPr/>
                </a:tc>
              </a:tr>
              <a:tr h="283731">
                <a:tc>
                  <a:txBody>
                    <a:bodyPr/>
                    <a:lstStyle/>
                    <a:p>
                      <a:pPr lvl="0"/>
                      <a:r>
                        <a:rPr lang="en-US" sz="1200" dirty="0" smtClean="0">
                          <a:latin typeface="AauxPro OT"/>
                        </a:rPr>
                        <a:t>Community Colleges</a:t>
                      </a:r>
                      <a:endParaRPr lang="en-US" sz="1200" dirty="0">
                        <a:latin typeface="AauxPro OT"/>
                      </a:endParaRPr>
                    </a:p>
                  </a:txBody>
                  <a:tcPr marL="274320"/>
                </a:tc>
                <a:tc>
                  <a:txBody>
                    <a:bodyPr/>
                    <a:lstStyle/>
                    <a:p>
                      <a:pPr algn="r"/>
                      <a:r>
                        <a:rPr lang="en-US" sz="1200" dirty="0" smtClean="0">
                          <a:latin typeface="AauxPro OT"/>
                        </a:rPr>
                        <a:t>91.0</a:t>
                      </a:r>
                      <a:endParaRPr lang="en-US" sz="1200" dirty="0">
                        <a:latin typeface="AauxPro OT"/>
                      </a:endParaRPr>
                    </a:p>
                  </a:txBody>
                  <a:tcPr/>
                </a:tc>
                <a:tc>
                  <a:txBody>
                    <a:bodyPr/>
                    <a:lstStyle/>
                    <a:p>
                      <a:pPr algn="r"/>
                      <a:r>
                        <a:rPr lang="en-US" sz="1200" dirty="0" smtClean="0">
                          <a:latin typeface="AauxPro OT"/>
                        </a:rPr>
                        <a:t>134.0</a:t>
                      </a:r>
                      <a:endParaRPr lang="en-US" sz="1200" dirty="0">
                        <a:latin typeface="AauxPro OT"/>
                      </a:endParaRPr>
                    </a:p>
                  </a:txBody>
                  <a:tcPr/>
                </a:tc>
                <a:tc>
                  <a:txBody>
                    <a:bodyPr/>
                    <a:lstStyle/>
                    <a:p>
                      <a:pPr algn="r"/>
                      <a:r>
                        <a:rPr lang="en-US" sz="1200" dirty="0" smtClean="0">
                          <a:latin typeface="AauxPro OT"/>
                        </a:rPr>
                        <a:t>575.0</a:t>
                      </a:r>
                      <a:endParaRPr lang="en-US" sz="1200" dirty="0">
                        <a:latin typeface="AauxPro OT"/>
                      </a:endParaRPr>
                    </a:p>
                  </a:txBody>
                  <a:tcPr/>
                </a:tc>
                <a:tc>
                  <a:txBody>
                    <a:bodyPr/>
                    <a:lstStyle/>
                    <a:p>
                      <a:pPr algn="r"/>
                      <a:r>
                        <a:rPr lang="en-US" sz="1200" dirty="0" smtClean="0">
                          <a:latin typeface="AauxPro OT"/>
                        </a:rPr>
                        <a:t>575.0</a:t>
                      </a:r>
                      <a:endParaRPr lang="en-US" sz="1200" dirty="0">
                        <a:latin typeface="AauxPro OT"/>
                      </a:endParaRPr>
                    </a:p>
                  </a:txBody>
                  <a:tcPr/>
                </a:tc>
                <a:tc>
                  <a:txBody>
                    <a:bodyPr/>
                    <a:lstStyle/>
                    <a:p>
                      <a:r>
                        <a:rPr lang="en-US" sz="1200" dirty="0" smtClean="0">
                          <a:latin typeface="AauxPro OT"/>
                        </a:rPr>
                        <a:t>Bonded, 50%</a:t>
                      </a:r>
                      <a:r>
                        <a:rPr lang="en-US" sz="1200" baseline="0" dirty="0" smtClean="0">
                          <a:latin typeface="AauxPro OT"/>
                        </a:rPr>
                        <a:t> </a:t>
                      </a:r>
                      <a:r>
                        <a:rPr lang="en-US" sz="1200" dirty="0" smtClean="0">
                          <a:latin typeface="AauxPro OT"/>
                        </a:rPr>
                        <a:t>State Share</a:t>
                      </a:r>
                      <a:endParaRPr lang="en-US" sz="1200" dirty="0">
                        <a:latin typeface="AauxPro OT"/>
                      </a:endParaRPr>
                    </a:p>
                  </a:txBody>
                  <a:tcPr/>
                </a:tc>
              </a:tr>
              <a:tr h="297636">
                <a:tc>
                  <a:txBody>
                    <a:bodyPr/>
                    <a:lstStyle/>
                    <a:p>
                      <a:pPr lvl="0"/>
                      <a:r>
                        <a:rPr lang="en-US" sz="1200" b="1" dirty="0" smtClean="0">
                          <a:latin typeface="AauxPro OT"/>
                        </a:rPr>
                        <a:t>SUNY-Wide</a:t>
                      </a:r>
                      <a:r>
                        <a:rPr lang="en-US" sz="1200" b="1" baseline="0" dirty="0" smtClean="0">
                          <a:latin typeface="AauxPro OT"/>
                        </a:rPr>
                        <a:t> Capital </a:t>
                      </a:r>
                      <a:r>
                        <a:rPr lang="en-US" sz="1200" b="1" dirty="0" smtClean="0">
                          <a:latin typeface="AauxPro OT"/>
                        </a:rPr>
                        <a:t>Initiatives:</a:t>
                      </a:r>
                      <a:endParaRPr lang="en-US" sz="1200" b="1" dirty="0">
                        <a:latin typeface="AauxPro OT"/>
                      </a:endParaRPr>
                    </a:p>
                  </a:txBody>
                  <a:tcPr/>
                </a:tc>
                <a:tc>
                  <a:txBody>
                    <a:bodyPr/>
                    <a:lstStyle/>
                    <a:p>
                      <a:pPr algn="r"/>
                      <a:endParaRPr lang="en-US" sz="1200" dirty="0">
                        <a:latin typeface="AauxPro OT"/>
                      </a:endParaRPr>
                    </a:p>
                  </a:txBody>
                  <a:tcPr/>
                </a:tc>
                <a:tc>
                  <a:txBody>
                    <a:bodyPr/>
                    <a:lstStyle/>
                    <a:p>
                      <a:pPr algn="r"/>
                      <a:endParaRPr lang="en-US" sz="1200" dirty="0">
                        <a:latin typeface="AauxPro OT"/>
                      </a:endParaRPr>
                    </a:p>
                  </a:txBody>
                  <a:tcPr/>
                </a:tc>
                <a:tc>
                  <a:txBody>
                    <a:bodyPr/>
                    <a:lstStyle/>
                    <a:p>
                      <a:pPr algn="r"/>
                      <a:endParaRPr lang="en-US" sz="1200" dirty="0">
                        <a:latin typeface="AauxPro OT"/>
                      </a:endParaRPr>
                    </a:p>
                  </a:txBody>
                  <a:tcPr/>
                </a:tc>
                <a:tc>
                  <a:txBody>
                    <a:bodyPr/>
                    <a:lstStyle/>
                    <a:p>
                      <a:pPr algn="r"/>
                      <a:endParaRPr lang="en-US" sz="1200" dirty="0">
                        <a:latin typeface="AauxPro OT"/>
                      </a:endParaRPr>
                    </a:p>
                  </a:txBody>
                  <a:tcPr/>
                </a:tc>
                <a:tc>
                  <a:txBody>
                    <a:bodyPr/>
                    <a:lstStyle/>
                    <a:p>
                      <a:endParaRPr lang="en-US" sz="1200" dirty="0">
                        <a:latin typeface="AauxPro OT"/>
                      </a:endParaRPr>
                    </a:p>
                  </a:txBody>
                  <a:tcPr/>
                </a:tc>
              </a:tr>
              <a:tr h="447386">
                <a:tc>
                  <a:txBody>
                    <a:bodyPr/>
                    <a:lstStyle/>
                    <a:p>
                      <a:pPr lvl="0"/>
                      <a:r>
                        <a:rPr lang="en-US" sz="1200" dirty="0" smtClean="0">
                          <a:latin typeface="AauxPro OT"/>
                        </a:rPr>
                        <a:t>Transformational</a:t>
                      </a:r>
                      <a:r>
                        <a:rPr lang="en-US" sz="1200" baseline="0" dirty="0" smtClean="0">
                          <a:latin typeface="AauxPro OT"/>
                        </a:rPr>
                        <a:t> </a:t>
                      </a:r>
                      <a:r>
                        <a:rPr lang="en-US" sz="1200" dirty="0" smtClean="0">
                          <a:latin typeface="AauxPro OT"/>
                        </a:rPr>
                        <a:t>Information</a:t>
                      </a:r>
                      <a:r>
                        <a:rPr lang="en-US" sz="1200" baseline="0" dirty="0" smtClean="0">
                          <a:latin typeface="AauxPro OT"/>
                        </a:rPr>
                        <a:t> </a:t>
                      </a:r>
                      <a:r>
                        <a:rPr lang="en-US" sz="1200" dirty="0" smtClean="0">
                          <a:latin typeface="AauxPro OT"/>
                        </a:rPr>
                        <a:t>Technology Initiative</a:t>
                      </a:r>
                      <a:endParaRPr lang="en-US" sz="1200" dirty="0">
                        <a:latin typeface="AauxPro OT"/>
                      </a:endParaRPr>
                    </a:p>
                  </a:txBody>
                  <a:tcPr marL="274320"/>
                </a:tc>
                <a:tc>
                  <a:txBody>
                    <a:bodyPr/>
                    <a:lstStyle/>
                    <a:p>
                      <a:pPr algn="r"/>
                      <a:r>
                        <a:rPr lang="en-US" sz="1200" dirty="0" smtClean="0">
                          <a:latin typeface="AauxPro OT"/>
                        </a:rPr>
                        <a:t>189.0</a:t>
                      </a:r>
                      <a:endParaRPr lang="en-US" sz="1200" dirty="0">
                        <a:latin typeface="AauxPro OT"/>
                      </a:endParaRPr>
                    </a:p>
                  </a:txBody>
                  <a:tcPr anchor="ctr"/>
                </a:tc>
                <a:tc>
                  <a:txBody>
                    <a:bodyPr/>
                    <a:lstStyle/>
                    <a:p>
                      <a:pPr algn="r"/>
                      <a:r>
                        <a:rPr lang="en-US" sz="1200" dirty="0" smtClean="0">
                          <a:latin typeface="AauxPro OT"/>
                        </a:rPr>
                        <a:t>189.0</a:t>
                      </a:r>
                      <a:endParaRPr lang="en-US" sz="1200" dirty="0">
                        <a:latin typeface="AauxPro OT"/>
                      </a:endParaRPr>
                    </a:p>
                  </a:txBody>
                  <a:tcPr anchor="ctr"/>
                </a:tc>
                <a:tc>
                  <a:txBody>
                    <a:bodyPr/>
                    <a:lstStyle/>
                    <a:p>
                      <a:pPr algn="r"/>
                      <a:r>
                        <a:rPr lang="en-US" sz="1200" dirty="0" smtClean="0">
                          <a:latin typeface="AauxPro OT"/>
                        </a:rPr>
                        <a:t>189.0</a:t>
                      </a:r>
                      <a:endParaRPr lang="en-US" sz="1200" dirty="0">
                        <a:latin typeface="AauxPro OT"/>
                      </a:endParaRPr>
                    </a:p>
                  </a:txBody>
                  <a:tcPr anchor="ctr"/>
                </a:tc>
                <a:tc>
                  <a:txBody>
                    <a:bodyPr/>
                    <a:lstStyle/>
                    <a:p>
                      <a:pPr algn="r"/>
                      <a:r>
                        <a:rPr lang="en-US" sz="1200" dirty="0" smtClean="0">
                          <a:latin typeface="AauxPro OT"/>
                        </a:rPr>
                        <a:t>189.0</a:t>
                      </a:r>
                      <a:endParaRPr lang="en-US" sz="1200" dirty="0">
                        <a:latin typeface="AauxPro OT"/>
                      </a:endParaRPr>
                    </a:p>
                  </a:txBody>
                  <a:tcPr anchor="ctr"/>
                </a:tc>
                <a:tc>
                  <a:txBody>
                    <a:bodyPr/>
                    <a:lstStyle/>
                    <a:p>
                      <a:r>
                        <a:rPr lang="en-US" sz="1200" dirty="0" smtClean="0">
                          <a:latin typeface="AauxPro OT"/>
                        </a:rPr>
                        <a:t>Bonded</a:t>
                      </a:r>
                      <a:endParaRPr lang="en-US" sz="1200" dirty="0">
                        <a:latin typeface="AauxPro OT"/>
                      </a:endParaRPr>
                    </a:p>
                  </a:txBody>
                  <a:tcPr anchor="ctr"/>
                </a:tc>
              </a:tr>
              <a:tr h="268432">
                <a:tc>
                  <a:txBody>
                    <a:bodyPr/>
                    <a:lstStyle/>
                    <a:p>
                      <a:pPr lvl="0"/>
                      <a:r>
                        <a:rPr lang="en-US" sz="1200" dirty="0" smtClean="0">
                          <a:latin typeface="AauxPro OT"/>
                        </a:rPr>
                        <a:t>Research Initiative</a:t>
                      </a:r>
                      <a:endParaRPr lang="en-US" sz="1200" dirty="0">
                        <a:latin typeface="AauxPro OT"/>
                      </a:endParaRPr>
                    </a:p>
                  </a:txBody>
                  <a:tcPr marL="274320"/>
                </a:tc>
                <a:tc>
                  <a:txBody>
                    <a:bodyPr/>
                    <a:lstStyle/>
                    <a:p>
                      <a:pPr algn="r"/>
                      <a:r>
                        <a:rPr lang="en-US" sz="1200" dirty="0" smtClean="0">
                          <a:latin typeface="AauxPro OT"/>
                        </a:rPr>
                        <a:t>200.0</a:t>
                      </a:r>
                      <a:endParaRPr lang="en-US" sz="1200" dirty="0">
                        <a:latin typeface="AauxPro OT"/>
                      </a:endParaRPr>
                    </a:p>
                  </a:txBody>
                  <a:tcPr/>
                </a:tc>
                <a:tc>
                  <a:txBody>
                    <a:bodyPr/>
                    <a:lstStyle/>
                    <a:p>
                      <a:pPr algn="r"/>
                      <a:r>
                        <a:rPr lang="en-US" sz="1200" dirty="0" smtClean="0">
                          <a:latin typeface="AauxPro OT"/>
                        </a:rPr>
                        <a:t>200.0</a:t>
                      </a:r>
                      <a:endParaRPr lang="en-US" sz="1200" dirty="0">
                        <a:latin typeface="AauxPro OT"/>
                      </a:endParaRPr>
                    </a:p>
                  </a:txBody>
                  <a:tcPr/>
                </a:tc>
                <a:tc>
                  <a:txBody>
                    <a:bodyPr/>
                    <a:lstStyle/>
                    <a:p>
                      <a:pPr algn="r"/>
                      <a:r>
                        <a:rPr lang="en-US" sz="1200" dirty="0" smtClean="0">
                          <a:latin typeface="AauxPro OT"/>
                        </a:rPr>
                        <a:t>200.0</a:t>
                      </a:r>
                      <a:endParaRPr lang="en-US" sz="1200" dirty="0">
                        <a:latin typeface="AauxPro OT"/>
                      </a:endParaRPr>
                    </a:p>
                  </a:txBody>
                  <a:tcPr/>
                </a:tc>
                <a:tc>
                  <a:txBody>
                    <a:bodyPr/>
                    <a:lstStyle/>
                    <a:p>
                      <a:pPr algn="r"/>
                      <a:r>
                        <a:rPr lang="en-US" sz="1200" dirty="0" smtClean="0">
                          <a:latin typeface="AauxPro OT"/>
                        </a:rPr>
                        <a:t>1,587.0</a:t>
                      </a:r>
                      <a:endParaRPr lang="en-US" sz="1200" dirty="0">
                        <a:latin typeface="AauxPro OT"/>
                      </a:endParaRPr>
                    </a:p>
                  </a:txBody>
                  <a:tcPr/>
                </a:tc>
                <a:tc>
                  <a:txBody>
                    <a:bodyPr/>
                    <a:lstStyle/>
                    <a:p>
                      <a:r>
                        <a:rPr lang="en-US" sz="1200" dirty="0" smtClean="0">
                          <a:latin typeface="AauxPro OT"/>
                        </a:rPr>
                        <a:t>Bonded, Competitive Based </a:t>
                      </a:r>
                      <a:endParaRPr lang="en-US" sz="1200" dirty="0">
                        <a:latin typeface="AauxPro OT"/>
                      </a:endParaRPr>
                    </a:p>
                  </a:txBody>
                  <a:tcPr/>
                </a:tc>
              </a:tr>
              <a:tr h="335280">
                <a:tc>
                  <a:txBody>
                    <a:bodyPr/>
                    <a:lstStyle/>
                    <a:p>
                      <a:pPr lvl="0"/>
                      <a:r>
                        <a:rPr lang="en-US" sz="1200" dirty="0" smtClean="0">
                          <a:latin typeface="AauxPro OT"/>
                        </a:rPr>
                        <a:t>Energy</a:t>
                      </a:r>
                      <a:r>
                        <a:rPr lang="en-US" sz="1200" baseline="0" dirty="0" smtClean="0">
                          <a:latin typeface="AauxPro OT"/>
                        </a:rPr>
                        <a:t> Initiative </a:t>
                      </a:r>
                    </a:p>
                  </a:txBody>
                  <a:tcPr marL="274320"/>
                </a:tc>
                <a:tc>
                  <a:txBody>
                    <a:bodyPr/>
                    <a:lstStyle/>
                    <a:p>
                      <a:pPr algn="r"/>
                      <a:r>
                        <a:rPr lang="en-US" sz="1200" u="heavy" baseline="0" dirty="0" smtClean="0">
                          <a:latin typeface="AauxPro OT"/>
                        </a:rPr>
                        <a:t>100.0</a:t>
                      </a:r>
                      <a:endParaRPr lang="en-US" sz="1200" u="heavy" baseline="0" dirty="0">
                        <a:latin typeface="AauxPro OT"/>
                      </a:endParaRPr>
                    </a:p>
                  </a:txBody>
                  <a:tcPr anchor="b"/>
                </a:tc>
                <a:tc>
                  <a:txBody>
                    <a:bodyPr/>
                    <a:lstStyle/>
                    <a:p>
                      <a:pPr algn="r"/>
                      <a:r>
                        <a:rPr lang="en-US" sz="1200" u="heavy" baseline="0" dirty="0" smtClean="0">
                          <a:latin typeface="AauxPro OT"/>
                        </a:rPr>
                        <a:t>100.0</a:t>
                      </a:r>
                      <a:endParaRPr lang="en-US" sz="1200" u="heavy" baseline="0" dirty="0">
                        <a:latin typeface="AauxPro OT"/>
                      </a:endParaRPr>
                    </a:p>
                  </a:txBody>
                  <a:tcPr anchor="b"/>
                </a:tc>
                <a:tc>
                  <a:txBody>
                    <a:bodyPr/>
                    <a:lstStyle/>
                    <a:p>
                      <a:pPr algn="r"/>
                      <a:r>
                        <a:rPr lang="en-US" sz="1200" u="heavy" baseline="0" dirty="0" smtClean="0">
                          <a:latin typeface="AauxPro OT"/>
                        </a:rPr>
                        <a:t>100.0</a:t>
                      </a:r>
                      <a:endParaRPr lang="en-US" sz="1200" u="heavy" baseline="0" dirty="0">
                        <a:latin typeface="AauxPro OT"/>
                      </a:endParaRPr>
                    </a:p>
                  </a:txBody>
                  <a:tcPr anchor="b"/>
                </a:tc>
                <a:tc>
                  <a:txBody>
                    <a:bodyPr/>
                    <a:lstStyle/>
                    <a:p>
                      <a:pPr algn="r"/>
                      <a:r>
                        <a:rPr lang="en-US" sz="1200" u="heavy" baseline="0" dirty="0" smtClean="0">
                          <a:latin typeface="AauxPro OT"/>
                        </a:rPr>
                        <a:t>100.0</a:t>
                      </a:r>
                      <a:endParaRPr lang="en-US" sz="1200" u="heavy" baseline="0" dirty="0">
                        <a:latin typeface="AauxPro OT"/>
                      </a:endParaRPr>
                    </a:p>
                  </a:txBody>
                  <a:tcPr anchor="b"/>
                </a:tc>
                <a:tc>
                  <a:txBody>
                    <a:bodyPr/>
                    <a:lstStyle/>
                    <a:p>
                      <a:r>
                        <a:rPr lang="en-US" sz="1200" dirty="0" smtClean="0">
                          <a:latin typeface="AauxPro OT"/>
                        </a:rPr>
                        <a:t>50% Bonded, 50% Dry</a:t>
                      </a:r>
                      <a:endParaRPr lang="en-US" sz="1200" dirty="0">
                        <a:latin typeface="AauxPro OT"/>
                      </a:endParaRPr>
                    </a:p>
                  </a:txBody>
                  <a:tcPr anchor="b"/>
                </a:tc>
              </a:tr>
              <a:tr h="345205">
                <a:tc>
                  <a:txBody>
                    <a:bodyPr/>
                    <a:lstStyle/>
                    <a:p>
                      <a:pPr lvl="0" algn="r"/>
                      <a:r>
                        <a:rPr lang="en-US" sz="1200" b="1" dirty="0" smtClean="0">
                          <a:latin typeface="AauxPro OT"/>
                        </a:rPr>
                        <a:t>Total</a:t>
                      </a:r>
                      <a:endParaRPr lang="en-US" sz="1200" b="1" dirty="0">
                        <a:latin typeface="AauxPro OT"/>
                      </a:endParaRPr>
                    </a:p>
                  </a:txBody>
                  <a:tcPr/>
                </a:tc>
                <a:tc>
                  <a:txBody>
                    <a:bodyPr/>
                    <a:lstStyle/>
                    <a:p>
                      <a:pPr algn="r"/>
                      <a:r>
                        <a:rPr lang="en-US" sz="1200" b="1" dirty="0" smtClean="0">
                          <a:latin typeface="AauxPro OT"/>
                        </a:rPr>
                        <a:t>$1,980.0</a:t>
                      </a:r>
                      <a:endParaRPr lang="en-US" sz="1200" b="1" dirty="0">
                        <a:latin typeface="AauxPro OT"/>
                      </a:endParaRPr>
                    </a:p>
                  </a:txBody>
                  <a:tcPr/>
                </a:tc>
                <a:tc>
                  <a:txBody>
                    <a:bodyPr/>
                    <a:lstStyle/>
                    <a:p>
                      <a:pPr algn="r"/>
                      <a:r>
                        <a:rPr lang="en-US" sz="1200" b="1" dirty="0" smtClean="0">
                          <a:solidFill>
                            <a:schemeClr val="tx1"/>
                          </a:solidFill>
                          <a:latin typeface="AauxPro OT"/>
                        </a:rPr>
                        <a:t>$3,953.0</a:t>
                      </a:r>
                      <a:endParaRPr lang="en-US" sz="1200" b="1" dirty="0">
                        <a:solidFill>
                          <a:schemeClr val="tx1"/>
                        </a:solidFill>
                        <a:latin typeface="AauxPro OT"/>
                      </a:endParaRPr>
                    </a:p>
                  </a:txBody>
                  <a:tcPr/>
                </a:tc>
                <a:tc>
                  <a:txBody>
                    <a:bodyPr/>
                    <a:lstStyle/>
                    <a:p>
                      <a:pPr algn="r"/>
                      <a:r>
                        <a:rPr lang="en-US" sz="1200" b="1" dirty="0" smtClean="0">
                          <a:latin typeface="AauxPro OT"/>
                        </a:rPr>
                        <a:t>$6,269.0</a:t>
                      </a:r>
                      <a:endParaRPr lang="en-US" sz="1200" b="1" dirty="0">
                        <a:latin typeface="AauxPro OT"/>
                      </a:endParaRPr>
                    </a:p>
                  </a:txBody>
                  <a:tcPr/>
                </a:tc>
                <a:tc>
                  <a:txBody>
                    <a:bodyPr/>
                    <a:lstStyle/>
                    <a:p>
                      <a:pPr algn="r"/>
                      <a:r>
                        <a:rPr lang="en-US" sz="1200" b="1" dirty="0" smtClean="0">
                          <a:latin typeface="AauxPro OT"/>
                        </a:rPr>
                        <a:t>$12,466.0</a:t>
                      </a:r>
                      <a:endParaRPr lang="en-US" sz="1200" b="1" dirty="0">
                        <a:latin typeface="AauxPro OT"/>
                      </a:endParaRPr>
                    </a:p>
                  </a:txBody>
                  <a:tcPr/>
                </a:tc>
                <a:tc>
                  <a:txBody>
                    <a:bodyPr/>
                    <a:lstStyle/>
                    <a:p>
                      <a:endParaRPr lang="en-US" sz="1200" b="1" dirty="0">
                        <a:latin typeface="AauxPro OT"/>
                      </a:endParaRPr>
                    </a:p>
                  </a:txBody>
                  <a:tcPr/>
                </a:tc>
              </a:tr>
            </a:tbl>
          </a:graphicData>
        </a:graphic>
      </p:graphicFrame>
      <p:sp>
        <p:nvSpPr>
          <p:cNvPr id="6" name="TextBox 5"/>
          <p:cNvSpPr txBox="1"/>
          <p:nvPr/>
        </p:nvSpPr>
        <p:spPr>
          <a:xfrm>
            <a:off x="381000" y="6019800"/>
            <a:ext cx="8763000" cy="400110"/>
          </a:xfrm>
          <a:prstGeom prst="rect">
            <a:avLst/>
          </a:prstGeom>
          <a:noFill/>
        </p:spPr>
        <p:txBody>
          <a:bodyPr wrap="square" rtlCol="0">
            <a:spAutoFit/>
          </a:bodyPr>
          <a:lstStyle/>
          <a:p>
            <a:r>
              <a:rPr lang="en-US" sz="1000" dirty="0" smtClean="0">
                <a:latin typeface="Calibri" pitchFamily="34" charset="0"/>
              </a:rPr>
              <a:t>*Request includes reappropriations totaling $4.7B in support of all four programs and an appropriation to support campus-funded capital projects of  $100M.</a:t>
            </a:r>
          </a:p>
          <a:p>
            <a:endParaRPr lang="en-US" sz="1000" dirty="0">
              <a:latin typeface="Calibri" pitchFamily="34" charset="0"/>
            </a:endParaRPr>
          </a:p>
        </p:txBody>
      </p:sp>
      <p:sp>
        <p:nvSpPr>
          <p:cNvPr id="7" name="Slide Number Placeholder 6"/>
          <p:cNvSpPr>
            <a:spLocks noGrp="1"/>
          </p:cNvSpPr>
          <p:nvPr>
            <p:ph type="sldNum" sz="quarter" idx="12"/>
          </p:nvPr>
        </p:nvSpPr>
        <p:spPr/>
        <p:txBody>
          <a:bodyPr/>
          <a:lstStyle/>
          <a:p>
            <a:fld id="{8B22821F-C62D-4D11-B506-75A762F6AA9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219200"/>
            <a:ext cx="8229600" cy="755936"/>
          </a:xfrm>
        </p:spPr>
        <p:txBody>
          <a:bodyPr>
            <a:normAutofit/>
          </a:bodyPr>
          <a:lstStyle/>
          <a:p>
            <a:pPr algn="ctr"/>
            <a:r>
              <a:rPr lang="en-US" sz="3200" b="1" dirty="0" smtClean="0"/>
              <a:t>Educational Facilities</a:t>
            </a:r>
            <a:endParaRPr lang="en-US" sz="3200" b="1" dirty="0"/>
          </a:p>
        </p:txBody>
      </p:sp>
      <p:sp>
        <p:nvSpPr>
          <p:cNvPr id="7" name="Content Placeholder 6"/>
          <p:cNvSpPr>
            <a:spLocks noGrp="1"/>
          </p:cNvSpPr>
          <p:nvPr>
            <p:ph idx="1"/>
          </p:nvPr>
        </p:nvSpPr>
        <p:spPr>
          <a:xfrm>
            <a:off x="304800" y="1905000"/>
            <a:ext cx="4267200" cy="4724400"/>
          </a:xfrm>
        </p:spPr>
        <p:txBody>
          <a:bodyPr>
            <a:noAutofit/>
          </a:bodyPr>
          <a:lstStyle/>
          <a:p>
            <a:pPr>
              <a:spcBef>
                <a:spcPts val="0"/>
              </a:spcBef>
              <a:spcAft>
                <a:spcPts val="1200"/>
              </a:spcAft>
            </a:pPr>
            <a:r>
              <a:rPr lang="en-US" sz="1400" dirty="0" smtClean="0"/>
              <a:t>SUNY 5-year Capital Plan project needs have been scaled back from $8.56B to $3.75B, funding only critical maintenance components. </a:t>
            </a:r>
          </a:p>
          <a:p>
            <a:pPr lvl="1">
              <a:spcBef>
                <a:spcPts val="0"/>
              </a:spcBef>
              <a:spcAft>
                <a:spcPts val="1200"/>
              </a:spcAft>
            </a:pPr>
            <a:r>
              <a:rPr lang="en-US" sz="1300" dirty="0" smtClean="0"/>
              <a:t>Excludes funding for new facilities. </a:t>
            </a:r>
          </a:p>
          <a:p>
            <a:pPr>
              <a:spcBef>
                <a:spcPts val="0"/>
              </a:spcBef>
              <a:spcAft>
                <a:spcPts val="1200"/>
              </a:spcAft>
            </a:pPr>
            <a:r>
              <a:rPr lang="en-US" sz="1400" dirty="0" smtClean="0"/>
              <a:t>Annual  bonded investment of $750M in bond-financed State support will:</a:t>
            </a:r>
          </a:p>
          <a:p>
            <a:pPr lvl="1">
              <a:spcBef>
                <a:spcPts val="0"/>
              </a:spcBef>
              <a:spcAft>
                <a:spcPts val="1200"/>
              </a:spcAft>
            </a:pPr>
            <a:r>
              <a:rPr lang="en-US" sz="1300" dirty="0" smtClean="0"/>
              <a:t>Maintain progress made in reducing SUNY’s critical maintenance backlog since 2007</a:t>
            </a:r>
          </a:p>
          <a:p>
            <a:pPr lvl="1">
              <a:spcBef>
                <a:spcPts val="0"/>
              </a:spcBef>
              <a:spcAft>
                <a:spcPts val="1200"/>
              </a:spcAft>
            </a:pPr>
            <a:r>
              <a:rPr lang="en-US" sz="1300" dirty="0" smtClean="0"/>
              <a:t>Advance major portions of the present Capital Plan</a:t>
            </a:r>
            <a:r>
              <a:rPr lang="en-US" sz="1100" dirty="0" smtClean="0"/>
              <a:t>.  </a:t>
            </a:r>
          </a:p>
          <a:p>
            <a:pPr>
              <a:spcBef>
                <a:spcPts val="0"/>
              </a:spcBef>
              <a:spcAft>
                <a:spcPts val="1200"/>
              </a:spcAft>
            </a:pPr>
            <a:r>
              <a:rPr lang="en-US" sz="1400" dirty="0" smtClean="0"/>
              <a:t>Requested funding will:</a:t>
            </a:r>
          </a:p>
          <a:p>
            <a:pPr lvl="1">
              <a:spcBef>
                <a:spcPts val="0"/>
              </a:spcBef>
              <a:spcAft>
                <a:spcPts val="1200"/>
              </a:spcAft>
            </a:pPr>
            <a:r>
              <a:rPr lang="en-US" sz="1300" dirty="0" smtClean="0"/>
              <a:t>Fund critical life safety projects, </a:t>
            </a:r>
          </a:p>
          <a:p>
            <a:pPr lvl="1">
              <a:spcBef>
                <a:spcPts val="0"/>
              </a:spcBef>
              <a:spcAft>
                <a:spcPts val="1200"/>
              </a:spcAft>
            </a:pPr>
            <a:r>
              <a:rPr lang="en-US" sz="1300" dirty="0" smtClean="0"/>
              <a:t>Ensure that buildings </a:t>
            </a:r>
            <a:br>
              <a:rPr lang="en-US" sz="1300" dirty="0" smtClean="0"/>
            </a:br>
            <a:r>
              <a:rPr lang="en-US" sz="1300" dirty="0" smtClean="0"/>
              <a:t>are in compliance with current building </a:t>
            </a:r>
            <a:br>
              <a:rPr lang="en-US" sz="1300" dirty="0" smtClean="0"/>
            </a:br>
            <a:r>
              <a:rPr lang="en-US" sz="1300" dirty="0" smtClean="0"/>
              <a:t>codes, and </a:t>
            </a:r>
          </a:p>
          <a:p>
            <a:pPr lvl="1">
              <a:spcBef>
                <a:spcPts val="0"/>
              </a:spcBef>
              <a:spcAft>
                <a:spcPts val="1200"/>
              </a:spcAft>
            </a:pPr>
            <a:r>
              <a:rPr lang="en-US" sz="1300" dirty="0" smtClean="0"/>
              <a:t>Stabilize / modernize deteriorating infrastructure.</a:t>
            </a:r>
            <a:endParaRPr lang="en-US" sz="1300" dirty="0"/>
          </a:p>
        </p:txBody>
      </p:sp>
      <p:graphicFrame>
        <p:nvGraphicFramePr>
          <p:cNvPr id="8" name="Chart 7"/>
          <p:cNvGraphicFramePr/>
          <p:nvPr/>
        </p:nvGraphicFramePr>
        <p:xfrm>
          <a:off x="5029200" y="1981200"/>
          <a:ext cx="3962400" cy="2438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16"/>
          <p:cNvGraphicFramePr/>
          <p:nvPr/>
        </p:nvGraphicFramePr>
        <p:xfrm>
          <a:off x="4267200" y="4572000"/>
          <a:ext cx="2362200"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p:cNvGraphicFramePr/>
          <p:nvPr/>
        </p:nvGraphicFramePr>
        <p:xfrm>
          <a:off x="6477001" y="4572000"/>
          <a:ext cx="2666999" cy="2057400"/>
        </p:xfrm>
        <a:graphic>
          <a:graphicData uri="http://schemas.openxmlformats.org/drawingml/2006/chart">
            <c:chart xmlns:c="http://schemas.openxmlformats.org/drawingml/2006/chart" xmlns:r="http://schemas.openxmlformats.org/officeDocument/2006/relationships" r:id="rId4"/>
          </a:graphicData>
        </a:graphic>
      </p:graphicFrame>
      <p:sp>
        <p:nvSpPr>
          <p:cNvPr id="9" name="Slide Number Placeholder 8"/>
          <p:cNvSpPr>
            <a:spLocks noGrp="1"/>
          </p:cNvSpPr>
          <p:nvPr>
            <p:ph type="sldNum" sz="quarter" idx="12"/>
          </p:nvPr>
        </p:nvSpPr>
        <p:spPr>
          <a:xfrm>
            <a:off x="6629400" y="6492875"/>
            <a:ext cx="2133600" cy="365125"/>
          </a:xfrm>
        </p:spPr>
        <p:txBody>
          <a:bodyPr/>
          <a:lstStyle/>
          <a:p>
            <a:fld id="{8B22821F-C62D-4D11-B506-75A762F6AA9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225264"/>
            <a:ext cx="8305800" cy="755936"/>
          </a:xfrm>
        </p:spPr>
        <p:txBody>
          <a:bodyPr>
            <a:normAutofit/>
          </a:bodyPr>
          <a:lstStyle/>
          <a:p>
            <a:pPr algn="ctr"/>
            <a:r>
              <a:rPr lang="en-US" sz="3200" b="1" dirty="0" smtClean="0"/>
              <a:t>Hospitals</a:t>
            </a:r>
            <a:endParaRPr lang="en-US" sz="3200" b="1" dirty="0"/>
          </a:p>
        </p:txBody>
      </p:sp>
      <p:sp>
        <p:nvSpPr>
          <p:cNvPr id="7" name="Content Placeholder 6"/>
          <p:cNvSpPr>
            <a:spLocks noGrp="1"/>
          </p:cNvSpPr>
          <p:nvPr>
            <p:ph idx="1"/>
          </p:nvPr>
        </p:nvSpPr>
        <p:spPr>
          <a:xfrm>
            <a:off x="304800" y="2057400"/>
            <a:ext cx="3962400" cy="4800600"/>
          </a:xfrm>
        </p:spPr>
        <p:txBody>
          <a:bodyPr>
            <a:normAutofit fontScale="77500" lnSpcReduction="20000"/>
          </a:bodyPr>
          <a:lstStyle/>
          <a:p>
            <a:pPr>
              <a:spcBef>
                <a:spcPts val="0"/>
              </a:spcBef>
              <a:spcAft>
                <a:spcPts val="1200"/>
              </a:spcAft>
              <a:buSzPct val="115000"/>
            </a:pPr>
            <a:r>
              <a:rPr lang="en-US" sz="1600" dirty="0" smtClean="0"/>
              <a:t>$600M in (repaid) bonded  funding requested.  </a:t>
            </a:r>
          </a:p>
          <a:p>
            <a:pPr>
              <a:spcBef>
                <a:spcPts val="0"/>
              </a:spcBef>
              <a:spcAft>
                <a:spcPts val="1200"/>
              </a:spcAft>
              <a:buSzPct val="115000"/>
            </a:pPr>
            <a:r>
              <a:rPr lang="en-US" sz="1600" dirty="0" smtClean="0"/>
              <a:t>SUNY hospitals have not received bonded funding since 2008, with UMC and SB largely exhausting available funding.</a:t>
            </a:r>
          </a:p>
          <a:p>
            <a:pPr>
              <a:spcBef>
                <a:spcPts val="0"/>
              </a:spcBef>
              <a:spcAft>
                <a:spcPts val="1200"/>
              </a:spcAft>
              <a:buSzPct val="115000"/>
            </a:pPr>
            <a:r>
              <a:rPr lang="en-US" sz="1600" dirty="0" smtClean="0"/>
              <a:t>Lack of new funding endangers maintaining safe and modern facilities, ensuring patient safety, and meeting accreditation requirements.</a:t>
            </a:r>
          </a:p>
          <a:p>
            <a:pPr>
              <a:spcBef>
                <a:spcPts val="0"/>
              </a:spcBef>
              <a:spcAft>
                <a:spcPts val="1200"/>
              </a:spcAft>
              <a:buSzPct val="115000"/>
            </a:pPr>
            <a:r>
              <a:rPr lang="en-US" sz="1600" dirty="0" smtClean="0"/>
              <a:t>This level of funding is essential as full project funding is required by State regulatory process governing construction, renovation and major medical equipment acquisitions of health care facilities.</a:t>
            </a:r>
          </a:p>
          <a:p>
            <a:pPr>
              <a:spcBef>
                <a:spcPts val="0"/>
              </a:spcBef>
              <a:spcAft>
                <a:spcPts val="1200"/>
              </a:spcAft>
              <a:buSzPct val="115000"/>
            </a:pPr>
            <a:r>
              <a:rPr lang="en-US" sz="1600" dirty="0" smtClean="0"/>
              <a:t>Although appropriations must be in place to facilitate capital planning, actual spending from the appropriations occur at a slower pace. </a:t>
            </a:r>
          </a:p>
          <a:p>
            <a:pPr>
              <a:spcBef>
                <a:spcPts val="0"/>
              </a:spcBef>
              <a:spcAft>
                <a:spcPts val="1200"/>
              </a:spcAft>
              <a:buSzPct val="115000"/>
            </a:pPr>
            <a:r>
              <a:rPr lang="en-US" sz="1500" dirty="0" smtClean="0"/>
              <a:t>To better align capital funding with the health care planning process, ensure continuous access to capital, and remove hospital debt from the State debt cap calculation, it is recommended that an alternative financing structure be explored.</a:t>
            </a:r>
            <a:endParaRPr lang="en-US" sz="1500" dirty="0" smtClean="0">
              <a:solidFill>
                <a:schemeClr val="tx2">
                  <a:lumMod val="60000"/>
                  <a:lumOff val="40000"/>
                </a:schemeClr>
              </a:solidFill>
            </a:endParaRPr>
          </a:p>
        </p:txBody>
      </p:sp>
      <p:graphicFrame>
        <p:nvGraphicFramePr>
          <p:cNvPr id="6" name="Chart 5"/>
          <p:cNvGraphicFramePr/>
          <p:nvPr/>
        </p:nvGraphicFramePr>
        <p:xfrm>
          <a:off x="4191000" y="1828800"/>
          <a:ext cx="4495800" cy="4791075"/>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8B22821F-C62D-4D11-B506-75A762F6AA9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225264"/>
            <a:ext cx="8229600" cy="755936"/>
          </a:xfrm>
        </p:spPr>
        <p:txBody>
          <a:bodyPr>
            <a:normAutofit/>
          </a:bodyPr>
          <a:lstStyle/>
          <a:p>
            <a:pPr algn="ctr"/>
            <a:r>
              <a:rPr lang="en-US" sz="3200" b="1" dirty="0" smtClean="0"/>
              <a:t>Residence Halls</a:t>
            </a:r>
            <a:endParaRPr lang="en-US" sz="3200" b="1" dirty="0"/>
          </a:p>
        </p:txBody>
      </p:sp>
      <p:sp>
        <p:nvSpPr>
          <p:cNvPr id="7" name="Content Placeholder 6"/>
          <p:cNvSpPr>
            <a:spLocks noGrp="1"/>
          </p:cNvSpPr>
          <p:nvPr>
            <p:ph idx="1"/>
          </p:nvPr>
        </p:nvSpPr>
        <p:spPr>
          <a:xfrm>
            <a:off x="457200" y="2133600"/>
            <a:ext cx="8382000" cy="4419600"/>
          </a:xfrm>
        </p:spPr>
        <p:txBody>
          <a:bodyPr>
            <a:normAutofit fontScale="92500" lnSpcReduction="20000"/>
          </a:bodyPr>
          <a:lstStyle/>
          <a:p>
            <a:pPr>
              <a:lnSpc>
                <a:spcPct val="120000"/>
              </a:lnSpc>
              <a:spcBef>
                <a:spcPts val="0"/>
              </a:spcBef>
              <a:spcAft>
                <a:spcPts val="1200"/>
              </a:spcAft>
            </a:pPr>
            <a:r>
              <a:rPr lang="en-US" sz="1600" dirty="0" smtClean="0"/>
              <a:t>$250M ($50M/Year for 5-Years and consistent with current State Financial Plan) is requested in hard dollar (pay-as-you-go) support to support small maintenance and repair projects. </a:t>
            </a:r>
          </a:p>
          <a:p>
            <a:pPr>
              <a:lnSpc>
                <a:spcPct val="120000"/>
              </a:lnSpc>
              <a:spcBef>
                <a:spcPts val="0"/>
              </a:spcBef>
              <a:spcAft>
                <a:spcPts val="1200"/>
              </a:spcAft>
            </a:pPr>
            <a:r>
              <a:rPr lang="en-US" sz="1600" dirty="0" smtClean="0"/>
              <a:t>The residence hall bonding program was restructured in 2013/14 such that future debt issuances are eliminated from the State debt cap calculations as well as the need for future capital bonded appropriation. Although the restructuring of the program provided significant relief to the State under the constraints imposed by the debt caps, that benefit did not accrue to SUNY’s remaining bond-financed capital programs.  </a:t>
            </a:r>
          </a:p>
          <a:p>
            <a:pPr>
              <a:lnSpc>
                <a:spcPct val="120000"/>
              </a:lnSpc>
              <a:spcBef>
                <a:spcPts val="0"/>
              </a:spcBef>
              <a:spcAft>
                <a:spcPts val="1200"/>
              </a:spcAft>
            </a:pPr>
            <a:r>
              <a:rPr lang="en-US" sz="1600" dirty="0" smtClean="0"/>
              <a:t>A bond limit of $944M was established for the bond-financed portion of the program for the next five years, which is sufficient to meet the $744M in demand reflected in the most recent campus capital plans.  </a:t>
            </a:r>
          </a:p>
          <a:p>
            <a:pPr>
              <a:lnSpc>
                <a:spcPct val="120000"/>
              </a:lnSpc>
              <a:spcBef>
                <a:spcPts val="0"/>
              </a:spcBef>
              <a:spcAft>
                <a:spcPts val="1200"/>
              </a:spcAft>
            </a:pPr>
            <a:r>
              <a:rPr lang="en-US" sz="1600" dirty="0" smtClean="0"/>
              <a:t>The September 2013 bond sale ($440M) issued $175M in bonds to progress more than 100 projects over the next 12-15 months and refunded prior resolution bonds and instantly generated an additional $265M in debt cap capacity for the entire State. </a:t>
            </a:r>
          </a:p>
          <a:p>
            <a:pPr>
              <a:lnSpc>
                <a:spcPct val="120000"/>
              </a:lnSpc>
              <a:spcBef>
                <a:spcPts val="0"/>
              </a:spcBef>
              <a:spcAft>
                <a:spcPts val="1200"/>
              </a:spcAft>
            </a:pPr>
            <a:r>
              <a:rPr lang="en-US" sz="1600" dirty="0" smtClean="0"/>
              <a:t>In 2014/15 additional bonds of $175M are expected to be issued to finance new and existing capital projects.  </a:t>
            </a:r>
          </a:p>
        </p:txBody>
      </p:sp>
      <p:sp>
        <p:nvSpPr>
          <p:cNvPr id="5" name="Slide Number Placeholder 4"/>
          <p:cNvSpPr>
            <a:spLocks noGrp="1"/>
          </p:cNvSpPr>
          <p:nvPr>
            <p:ph type="sldNum" sz="quarter" idx="12"/>
          </p:nvPr>
        </p:nvSpPr>
        <p:spPr/>
        <p:txBody>
          <a:bodyPr/>
          <a:lstStyle/>
          <a:p>
            <a:fld id="{8B22821F-C62D-4D11-B506-75A762F6AA9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297718"/>
            <a:ext cx="8534400" cy="755936"/>
          </a:xfrm>
        </p:spPr>
        <p:txBody>
          <a:bodyPr>
            <a:normAutofit/>
          </a:bodyPr>
          <a:lstStyle/>
          <a:p>
            <a:pPr algn="ctr"/>
            <a:r>
              <a:rPr lang="en-US" sz="3200" b="1" dirty="0" smtClean="0"/>
              <a:t>Community Colleges</a:t>
            </a:r>
            <a:endParaRPr lang="en-US" sz="3200" b="1" dirty="0"/>
          </a:p>
        </p:txBody>
      </p:sp>
      <p:sp>
        <p:nvSpPr>
          <p:cNvPr id="7" name="Content Placeholder 6"/>
          <p:cNvSpPr>
            <a:spLocks noGrp="1"/>
          </p:cNvSpPr>
          <p:nvPr>
            <p:ph idx="1"/>
          </p:nvPr>
        </p:nvSpPr>
        <p:spPr>
          <a:xfrm>
            <a:off x="228600" y="2362200"/>
            <a:ext cx="5257800" cy="3810000"/>
          </a:xfrm>
        </p:spPr>
        <p:txBody>
          <a:bodyPr>
            <a:noAutofit/>
          </a:bodyPr>
          <a:lstStyle/>
          <a:p>
            <a:pPr>
              <a:spcBef>
                <a:spcPts val="0"/>
              </a:spcBef>
              <a:spcAft>
                <a:spcPts val="1200"/>
              </a:spcAft>
            </a:pPr>
            <a:r>
              <a:rPr lang="en-US" sz="1600" dirty="0" smtClean="0"/>
              <a:t>$91M request reflects State share of community college projects which have local sponsor resolutions in place.</a:t>
            </a:r>
          </a:p>
          <a:p>
            <a:pPr>
              <a:spcBef>
                <a:spcPts val="0"/>
              </a:spcBef>
              <a:spcAft>
                <a:spcPts val="1200"/>
              </a:spcAft>
            </a:pPr>
            <a:r>
              <a:rPr lang="en-US" sz="1600" dirty="0" smtClean="0"/>
              <a:t>$134M in projects have been initially planned by the Colleges for  2014/15. </a:t>
            </a:r>
          </a:p>
          <a:p>
            <a:pPr>
              <a:spcBef>
                <a:spcPts val="0"/>
              </a:spcBef>
              <a:spcAft>
                <a:spcPts val="1200"/>
              </a:spcAft>
            </a:pPr>
            <a:r>
              <a:rPr lang="en-US" sz="1600" dirty="0" smtClean="0"/>
              <a:t>$45M worth of projects have not received local sponsor support to-date and will be shifted to subsequent years, </a:t>
            </a:r>
          </a:p>
          <a:p>
            <a:pPr>
              <a:spcBef>
                <a:spcPts val="0"/>
              </a:spcBef>
              <a:spcAft>
                <a:spcPts val="1200"/>
              </a:spcAft>
            </a:pPr>
            <a:r>
              <a:rPr lang="en-US" sz="1600" dirty="0" smtClean="0"/>
              <a:t>This leaves the requested amount of $91M. </a:t>
            </a:r>
          </a:p>
          <a:p>
            <a:pPr>
              <a:spcBef>
                <a:spcPts val="0"/>
              </a:spcBef>
              <a:spcAft>
                <a:spcPts val="1200"/>
              </a:spcAft>
            </a:pPr>
            <a:r>
              <a:rPr lang="en-US" sz="1600" dirty="0" smtClean="0"/>
              <a:t>The requested amount will support:</a:t>
            </a:r>
          </a:p>
          <a:p>
            <a:pPr lvl="1">
              <a:spcBef>
                <a:spcPts val="0"/>
              </a:spcBef>
              <a:spcAft>
                <a:spcPts val="1200"/>
              </a:spcAft>
            </a:pPr>
            <a:r>
              <a:rPr lang="en-US" sz="1400" dirty="0" smtClean="0"/>
              <a:t> 37 critical maintenance and health and safety projects.  </a:t>
            </a:r>
          </a:p>
          <a:p>
            <a:pPr lvl="1">
              <a:spcBef>
                <a:spcPts val="0"/>
              </a:spcBef>
              <a:spcAft>
                <a:spcPts val="1200"/>
              </a:spcAft>
            </a:pPr>
            <a:r>
              <a:rPr lang="en-US" sz="1400" dirty="0" smtClean="0"/>
              <a:t>29 renovation with critical maintenance components projects and 3 new facilities. </a:t>
            </a:r>
            <a:endParaRPr lang="en-US" sz="1400" dirty="0"/>
          </a:p>
        </p:txBody>
      </p:sp>
      <p:graphicFrame>
        <p:nvGraphicFramePr>
          <p:cNvPr id="10" name="Chart 9"/>
          <p:cNvGraphicFramePr/>
          <p:nvPr/>
        </p:nvGraphicFramePr>
        <p:xfrm>
          <a:off x="5486400" y="2133600"/>
          <a:ext cx="3429000" cy="2362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p:nvPr/>
        </p:nvGraphicFramePr>
        <p:xfrm>
          <a:off x="5486400" y="4572000"/>
          <a:ext cx="3505200" cy="205740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fld id="{8B22821F-C62D-4D11-B506-75A762F6AA9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Other SUNY-Wide Capital Initiatives</a:t>
            </a:r>
            <a:endParaRPr lang="en-US" sz="3200" b="1" dirty="0"/>
          </a:p>
        </p:txBody>
      </p:sp>
      <p:sp>
        <p:nvSpPr>
          <p:cNvPr id="3" name="Content Placeholder 2"/>
          <p:cNvSpPr>
            <a:spLocks noGrp="1"/>
          </p:cNvSpPr>
          <p:nvPr>
            <p:ph idx="1"/>
          </p:nvPr>
        </p:nvSpPr>
        <p:spPr>
          <a:xfrm>
            <a:off x="304800" y="2057400"/>
            <a:ext cx="8686800" cy="4572000"/>
          </a:xfrm>
        </p:spPr>
        <p:txBody>
          <a:bodyPr>
            <a:normAutofit fontScale="25000" lnSpcReduction="20000"/>
          </a:bodyPr>
          <a:lstStyle/>
          <a:p>
            <a:pPr marL="0" indent="1588">
              <a:lnSpc>
                <a:spcPct val="120000"/>
              </a:lnSpc>
            </a:pPr>
            <a:r>
              <a:rPr lang="en-US" sz="7200" b="1" dirty="0" smtClean="0"/>
              <a:t>Transformational Information Technology Initiative:  </a:t>
            </a:r>
            <a:r>
              <a:rPr lang="en-US" sz="6400" dirty="0" smtClean="0"/>
              <a:t>A total of $189M is requested to support the infrastructure necessary to support several System-wide academic, research and operational initiatives. </a:t>
            </a:r>
          </a:p>
          <a:p>
            <a:pPr marL="0" indent="1588">
              <a:lnSpc>
                <a:spcPct val="120000"/>
              </a:lnSpc>
              <a:buNone/>
            </a:pPr>
            <a:endParaRPr lang="en-US" sz="1600" dirty="0" smtClean="0"/>
          </a:p>
          <a:p>
            <a:pPr marL="0" indent="1588">
              <a:lnSpc>
                <a:spcPct val="120000"/>
              </a:lnSpc>
              <a:buNone/>
            </a:pPr>
            <a:r>
              <a:rPr lang="en-US" sz="4000" b="1" u="sng" dirty="0" smtClean="0"/>
              <a:t>Open SUNY</a:t>
            </a:r>
          </a:p>
          <a:p>
            <a:pPr marL="231775" lvl="1" indent="1588">
              <a:lnSpc>
                <a:spcPct val="120000"/>
              </a:lnSpc>
              <a:buNone/>
            </a:pPr>
            <a:r>
              <a:rPr lang="en-US" sz="4000" dirty="0" smtClean="0"/>
              <a:t>Student Access, Completion and Success ($93M):  SUNY Recruitment and Application Processing System, SUNY-wide student identity tracking and management, seamless student information system, degree planning system, course equivalency system, academic data integration system, data warehousing and decision support system, Open SUNY Student Access Platform, student internship and experiential learning management system, student ePortfolio system, next generation SUNY classrooms, open digital library and content system.</a:t>
            </a:r>
          </a:p>
          <a:p>
            <a:pPr marL="0" indent="1588">
              <a:lnSpc>
                <a:spcPct val="120000"/>
              </a:lnSpc>
              <a:buNone/>
            </a:pPr>
            <a:endParaRPr lang="en-US" sz="4000" dirty="0" smtClean="0"/>
          </a:p>
          <a:p>
            <a:pPr marL="0" indent="1588">
              <a:lnSpc>
                <a:spcPct val="120000"/>
              </a:lnSpc>
              <a:buNone/>
            </a:pPr>
            <a:r>
              <a:rPr lang="en-US" sz="4000" b="1" u="sng" dirty="0" smtClean="0"/>
              <a:t>Operational Efficiency</a:t>
            </a:r>
          </a:p>
          <a:p>
            <a:pPr marL="234950" indent="-1588">
              <a:lnSpc>
                <a:spcPct val="120000"/>
              </a:lnSpc>
              <a:spcBef>
                <a:spcPts val="0"/>
              </a:spcBef>
              <a:spcAft>
                <a:spcPts val="600"/>
              </a:spcAft>
              <a:buNone/>
            </a:pPr>
            <a:r>
              <a:rPr lang="en-US" sz="4000" dirty="0" smtClean="0"/>
              <a:t>SUNY Electronic Procurement Platform ($10M):  Establish an electronic procurement system, transaction processing center, and strategic sourcing, potentially producing annual savings of $100M.</a:t>
            </a:r>
          </a:p>
          <a:p>
            <a:pPr marL="234950" lvl="0" indent="-1588">
              <a:lnSpc>
                <a:spcPct val="120000"/>
              </a:lnSpc>
              <a:spcBef>
                <a:spcPts val="0"/>
              </a:spcBef>
              <a:spcAft>
                <a:spcPts val="600"/>
              </a:spcAft>
              <a:buNone/>
            </a:pPr>
            <a:r>
              <a:rPr lang="en-US" sz="4000" dirty="0" smtClean="0"/>
              <a:t>SUNY Shared Data Centers and Telecom ($33M):  Shared regional data centers, network operation center, and security operation center, reducing number of data centers from hundreds to six. Creating SUNY-wide, cloud-based unified communication and reducing telecom costs by 25%.</a:t>
            </a:r>
          </a:p>
          <a:p>
            <a:pPr marL="234950" lvl="0" indent="-1588">
              <a:lnSpc>
                <a:spcPct val="120000"/>
              </a:lnSpc>
              <a:spcBef>
                <a:spcPts val="0"/>
              </a:spcBef>
              <a:spcAft>
                <a:spcPts val="600"/>
              </a:spcAft>
              <a:buNone/>
            </a:pPr>
            <a:r>
              <a:rPr lang="en-US" sz="4000" dirty="0" smtClean="0"/>
              <a:t>SUNY Self-Service Platform ($4M):  Self-service functions for HR, financial, and other operational transactions, reducing administrative expenses.</a:t>
            </a:r>
          </a:p>
          <a:p>
            <a:pPr marL="514350" lvl="0" indent="-514350">
              <a:buNone/>
            </a:pPr>
            <a:endParaRPr lang="en-US" sz="4000" dirty="0" smtClean="0"/>
          </a:p>
          <a:p>
            <a:pPr marL="514350" lvl="0" indent="-514350">
              <a:buNone/>
            </a:pPr>
            <a:r>
              <a:rPr lang="en-US" sz="4000" b="1" u="sng" dirty="0" smtClean="0"/>
              <a:t>Research, Innovation and Economic Development</a:t>
            </a:r>
          </a:p>
          <a:p>
            <a:pPr marL="234950" lvl="0" indent="-1588">
              <a:lnSpc>
                <a:spcPct val="120000"/>
              </a:lnSpc>
              <a:spcBef>
                <a:spcPts val="0"/>
              </a:spcBef>
              <a:spcAft>
                <a:spcPts val="1200"/>
              </a:spcAft>
              <a:buNone/>
            </a:pPr>
            <a:r>
              <a:rPr lang="en-US" sz="4000" dirty="0" smtClean="0"/>
              <a:t>SUNY Collaboration Platform ($22M):  SUNY-wide Intranet SUNY Blue, portal for networks for excellence, and telepresence video conference network. Will reduce communication and travel costs and enable widespread collaboration for research and innovation.</a:t>
            </a:r>
          </a:p>
          <a:p>
            <a:pPr marL="234950" lvl="0" indent="-1588">
              <a:lnSpc>
                <a:spcPct val="120000"/>
              </a:lnSpc>
              <a:spcBef>
                <a:spcPts val="0"/>
              </a:spcBef>
              <a:spcAft>
                <a:spcPts val="1200"/>
              </a:spcAft>
              <a:buNone/>
            </a:pPr>
            <a:r>
              <a:rPr lang="en-US" sz="4000" dirty="0" smtClean="0"/>
              <a:t>SUNY Knowledge Center ($27M):  Housed at University of Albany, shared by 64 campuses, this Center includes high performance computing facilities and smart data transport and storage optimized to support large scale data analysis and decision support, shared by SUNY-wide communities of researchers for algorithm design and data visualization, stimulating and supporting SUNY’s research growth of over $500M in the next 10 years. </a:t>
            </a:r>
            <a:endParaRPr lang="en-US" sz="4000" b="1" dirty="0" smtClean="0"/>
          </a:p>
        </p:txBody>
      </p:sp>
      <p:sp>
        <p:nvSpPr>
          <p:cNvPr id="4" name="Slide Number Placeholder 3"/>
          <p:cNvSpPr>
            <a:spLocks noGrp="1"/>
          </p:cNvSpPr>
          <p:nvPr>
            <p:ph type="sldNum" sz="quarter" idx="12"/>
          </p:nvPr>
        </p:nvSpPr>
        <p:spPr/>
        <p:txBody>
          <a:bodyPr/>
          <a:lstStyle/>
          <a:p>
            <a:fld id="{8B22821F-C62D-4D11-B506-75A762F6AA9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97718"/>
            <a:ext cx="9144000" cy="988282"/>
          </a:xfrm>
        </p:spPr>
        <p:txBody>
          <a:bodyPr>
            <a:normAutofit fontScale="90000"/>
          </a:bodyPr>
          <a:lstStyle/>
          <a:p>
            <a:pPr algn="ctr"/>
            <a:r>
              <a:rPr lang="en-US" b="1" dirty="0" smtClean="0"/>
              <a:t>Other SUNY-Wide Capital Initiatives </a:t>
            </a:r>
            <a:r>
              <a:rPr lang="en-US" sz="3100" b="1" dirty="0" smtClean="0"/>
              <a:t>(Continued)</a:t>
            </a:r>
            <a:endParaRPr lang="en-US" b="1" dirty="0"/>
          </a:p>
        </p:txBody>
      </p:sp>
      <p:sp>
        <p:nvSpPr>
          <p:cNvPr id="3" name="Content Placeholder 2"/>
          <p:cNvSpPr>
            <a:spLocks noGrp="1"/>
          </p:cNvSpPr>
          <p:nvPr>
            <p:ph idx="1"/>
          </p:nvPr>
        </p:nvSpPr>
        <p:spPr>
          <a:xfrm>
            <a:off x="533400" y="2590800"/>
            <a:ext cx="8229600" cy="4038600"/>
          </a:xfrm>
        </p:spPr>
        <p:txBody>
          <a:bodyPr>
            <a:noAutofit/>
          </a:bodyPr>
          <a:lstStyle/>
          <a:p>
            <a:pPr>
              <a:spcBef>
                <a:spcPts val="0"/>
              </a:spcBef>
              <a:spcAft>
                <a:spcPts val="1800"/>
              </a:spcAft>
            </a:pPr>
            <a:r>
              <a:rPr lang="en-US" sz="1800" b="1" dirty="0" smtClean="0"/>
              <a:t>SUNY Research Initiatives: </a:t>
            </a:r>
            <a:r>
              <a:rPr lang="en-US" sz="1600" dirty="0" smtClean="0"/>
              <a:t>A total of $200M is requested to provide seed funding for a new competitive program to select projects that will enable SUNY to further advance its goal of doubling the amount of sponsored research System-wide over the next five years.</a:t>
            </a:r>
          </a:p>
          <a:p>
            <a:pPr>
              <a:spcBef>
                <a:spcPts val="0"/>
              </a:spcBef>
              <a:spcAft>
                <a:spcPts val="1800"/>
              </a:spcAft>
            </a:pPr>
            <a:r>
              <a:rPr lang="en-US" sz="1800" b="1" dirty="0" smtClean="0"/>
              <a:t>Energy Initiative:  </a:t>
            </a:r>
            <a:r>
              <a:rPr lang="en-US" sz="1600" dirty="0" smtClean="0"/>
              <a:t>A total of $100M is requested (50% State-funded / 50% “dry”) to support energy efficiency projects and enable campuses to significantly reduce their energy usage.  The dry portion of this program could be supported by grants or loans from entities such as the New York Power Authority.</a:t>
            </a:r>
            <a:endParaRPr lang="en-US" sz="1600" dirty="0"/>
          </a:p>
        </p:txBody>
      </p:sp>
      <p:sp>
        <p:nvSpPr>
          <p:cNvPr id="4" name="Slide Number Placeholder 3"/>
          <p:cNvSpPr>
            <a:spLocks noGrp="1"/>
          </p:cNvSpPr>
          <p:nvPr>
            <p:ph type="sldNum" sz="quarter" idx="12"/>
          </p:nvPr>
        </p:nvSpPr>
        <p:spPr/>
        <p:txBody>
          <a:bodyPr/>
          <a:lstStyle/>
          <a:p>
            <a:fld id="{8B22821F-C62D-4D11-B506-75A762F6AA9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356350"/>
            <a:ext cx="2133600" cy="365125"/>
          </a:xfrm>
        </p:spPr>
        <p:txBody>
          <a:bodyPr/>
          <a:lstStyle/>
          <a:p>
            <a:fld id="{8B22821F-C62D-4D11-B506-75A762F6AA95}"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00200"/>
            <a:ext cx="8229600" cy="755936"/>
          </a:xfrm>
        </p:spPr>
        <p:txBody>
          <a:bodyPr>
            <a:normAutofit fontScale="90000"/>
          </a:bodyPr>
          <a:lstStyle/>
          <a:p>
            <a:pPr algn="ctr"/>
            <a:r>
              <a:rPr lang="en-US" dirty="0" smtClean="0"/>
              <a:t>Resident Undergraduate Tuition Rates</a:t>
            </a:r>
            <a:br>
              <a:rPr lang="en-US" dirty="0" smtClean="0"/>
            </a:br>
            <a:r>
              <a:rPr lang="en-US" dirty="0" smtClean="0"/>
              <a:t> 2010/11 - Projected 2015/16</a:t>
            </a:r>
            <a:br>
              <a:rPr lang="en-US" dirty="0" smtClean="0"/>
            </a:br>
            <a:endParaRPr lang="en-US" dirty="0"/>
          </a:p>
        </p:txBody>
      </p:sp>
      <p:graphicFrame>
        <p:nvGraphicFramePr>
          <p:cNvPr id="5" name="Content Placeholder 4">
            <a:hlinkClick r:id="rId2" action="ppaction://hlinksldjump"/>
          </p:cNvPr>
          <p:cNvGraphicFramePr>
            <a:graphicFrameLocks noGrp="1"/>
          </p:cNvGraphicFramePr>
          <p:nvPr>
            <p:ph idx="1"/>
          </p:nvPr>
        </p:nvGraphicFramePr>
        <p:xfrm>
          <a:off x="457200" y="2333625"/>
          <a:ext cx="8229600" cy="3827463"/>
        </p:xfrm>
        <a:graphic>
          <a:graphicData uri="http://schemas.openxmlformats.org/drawingml/2006/chart">
            <c:chart xmlns:c="http://schemas.openxmlformats.org/drawingml/2006/chart" xmlns:r="http://schemas.openxmlformats.org/officeDocument/2006/relationships" r:id="rId3"/>
          </a:graphicData>
        </a:graphic>
      </p:graphicFrame>
      <p:sp>
        <p:nvSpPr>
          <p:cNvPr id="6" name="Left Brace 5"/>
          <p:cNvSpPr/>
          <p:nvPr/>
        </p:nvSpPr>
        <p:spPr>
          <a:xfrm rot="16200000">
            <a:off x="5229325" y="3162300"/>
            <a:ext cx="457200" cy="61722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3560550" y="6477000"/>
            <a:ext cx="3810000" cy="369332"/>
          </a:xfrm>
          <a:prstGeom prst="rect">
            <a:avLst/>
          </a:prstGeom>
          <a:noFill/>
        </p:spPr>
        <p:txBody>
          <a:bodyPr wrap="square" rtlCol="0">
            <a:spAutoFit/>
          </a:bodyPr>
          <a:lstStyle/>
          <a:p>
            <a:pPr algn="ctr"/>
            <a:r>
              <a:rPr lang="en-US" dirty="0" smtClean="0"/>
              <a:t>Rational Tuition Period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7718"/>
            <a:ext cx="8229600" cy="988282"/>
          </a:xfrm>
        </p:spPr>
        <p:txBody>
          <a:bodyPr>
            <a:noAutofit/>
          </a:bodyPr>
          <a:lstStyle/>
          <a:p>
            <a:pPr algn="ctr"/>
            <a:r>
              <a:rPr lang="en-US" sz="2400" dirty="0" smtClean="0"/>
              <a:t>Non-Resident Tuition Rates at </a:t>
            </a:r>
            <a:br>
              <a:rPr lang="en-US" sz="2400" dirty="0" smtClean="0"/>
            </a:br>
            <a:r>
              <a:rPr lang="en-US" sz="2400" dirty="0" smtClean="0"/>
              <a:t>the Four SUNY University Research Centers </a:t>
            </a:r>
            <a:r>
              <a:rPr lang="en-US" sz="2000" dirty="0" smtClean="0"/>
              <a:t/>
            </a:r>
            <a:br>
              <a:rPr lang="en-US" sz="2000" dirty="0" smtClean="0"/>
            </a:br>
            <a:r>
              <a:rPr lang="en-US" sz="1800" dirty="0" smtClean="0"/>
              <a:t>2010/11 – Projected 2015/16</a:t>
            </a:r>
            <a:endParaRPr lang="en-US" dirty="0"/>
          </a:p>
        </p:txBody>
      </p:sp>
      <p:sp>
        <p:nvSpPr>
          <p:cNvPr id="4" name="Slide Number Placeholder 3"/>
          <p:cNvSpPr>
            <a:spLocks noGrp="1"/>
          </p:cNvSpPr>
          <p:nvPr>
            <p:ph type="sldNum" sz="quarter" idx="12"/>
          </p:nvPr>
        </p:nvSpPr>
        <p:spPr/>
        <p:txBody>
          <a:bodyPr/>
          <a:lstStyle/>
          <a:p>
            <a:fld id="{8B22821F-C62D-4D11-B506-75A762F6AA95}" type="slidenum">
              <a:rPr lang="en-US" smtClean="0"/>
              <a:pPr/>
              <a:t>20</a:t>
            </a:fld>
            <a:endParaRPr lang="en-US"/>
          </a:p>
        </p:txBody>
      </p:sp>
      <p:graphicFrame>
        <p:nvGraphicFramePr>
          <p:cNvPr id="5" name="Content Placeholder 4">
            <a:hlinkClick r:id="rId2" action="ppaction://hlinksldjump"/>
          </p:cNvPr>
          <p:cNvGraphicFramePr>
            <a:graphicFrameLocks noGrp="1"/>
          </p:cNvGraphicFramePr>
          <p:nvPr>
            <p:ph idx="1"/>
          </p:nvPr>
        </p:nvGraphicFramePr>
        <p:xfrm>
          <a:off x="457200" y="2438400"/>
          <a:ext cx="8229600" cy="3827463"/>
        </p:xfrm>
        <a:graphic>
          <a:graphicData uri="http://schemas.openxmlformats.org/drawingml/2006/chart">
            <c:chart xmlns:c="http://schemas.openxmlformats.org/drawingml/2006/chart" xmlns:r="http://schemas.openxmlformats.org/officeDocument/2006/relationships" r:id="rId3"/>
          </a:graphicData>
        </a:graphic>
      </p:graphicFrame>
      <p:sp>
        <p:nvSpPr>
          <p:cNvPr id="6" name="Left Brace 5"/>
          <p:cNvSpPr/>
          <p:nvPr/>
        </p:nvSpPr>
        <p:spPr>
          <a:xfrm rot="16200000">
            <a:off x="5300713" y="3243312"/>
            <a:ext cx="304800" cy="6162575"/>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3560550" y="6477000"/>
            <a:ext cx="3810000" cy="369332"/>
          </a:xfrm>
          <a:prstGeom prst="rect">
            <a:avLst/>
          </a:prstGeom>
          <a:noFill/>
        </p:spPr>
        <p:txBody>
          <a:bodyPr wrap="square" rtlCol="0">
            <a:spAutoFit/>
          </a:bodyPr>
          <a:lstStyle/>
          <a:p>
            <a:pPr algn="ctr"/>
            <a:r>
              <a:rPr lang="en-US" dirty="0" smtClean="0"/>
              <a:t>Rational Tuition Period</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defRPr sz="1800" b="1" i="0" u="none" strike="noStrike" kern="1200" baseline="0">
                <a:solidFill>
                  <a:prstClr val="black"/>
                </a:solidFill>
                <a:latin typeface="+mn-lt"/>
                <a:ea typeface="+mn-ea"/>
                <a:cs typeface="+mn-cs"/>
              </a:defRPr>
            </a:pPr>
            <a:r>
              <a:rPr lang="en-US" sz="2000" dirty="0" smtClean="0">
                <a:solidFill>
                  <a:srgbClr val="376092"/>
                </a:solidFill>
              </a:rPr>
              <a:t>SUNY Enrollment Weighted Average In-State Tuition and Fees</a:t>
            </a:r>
            <a:r>
              <a:rPr lang="en-US" sz="1800" dirty="0" smtClean="0">
                <a:solidFill>
                  <a:srgbClr val="376092"/>
                </a:solidFill>
              </a:rPr>
              <a:t/>
            </a:r>
            <a:br>
              <a:rPr lang="en-US" sz="1800" dirty="0" smtClean="0">
                <a:solidFill>
                  <a:srgbClr val="376092"/>
                </a:solidFill>
              </a:rPr>
            </a:br>
            <a:r>
              <a:rPr lang="en-US" sz="1600" dirty="0" smtClean="0">
                <a:solidFill>
                  <a:srgbClr val="376092"/>
                </a:solidFill>
              </a:rPr>
              <a:t>Proposed 2014-15 SUNY vs. 2013-14 NY Private Schools</a:t>
            </a:r>
            <a:endParaRPr lang="en-US" dirty="0"/>
          </a:p>
        </p:txBody>
      </p:sp>
      <p:sp>
        <p:nvSpPr>
          <p:cNvPr id="4" name="Slide Number Placeholder 3"/>
          <p:cNvSpPr>
            <a:spLocks noGrp="1"/>
          </p:cNvSpPr>
          <p:nvPr>
            <p:ph type="sldNum" sz="quarter" idx="12"/>
          </p:nvPr>
        </p:nvSpPr>
        <p:spPr/>
        <p:txBody>
          <a:bodyPr/>
          <a:lstStyle/>
          <a:p>
            <a:fld id="{8B22821F-C62D-4D11-B506-75A762F6AA95}" type="slidenum">
              <a:rPr lang="en-US" smtClean="0"/>
              <a:pPr/>
              <a:t>21</a:t>
            </a:fld>
            <a:endParaRPr lang="en-US"/>
          </a:p>
        </p:txBody>
      </p:sp>
      <p:graphicFrame>
        <p:nvGraphicFramePr>
          <p:cNvPr id="6" name="Content Placeholder 5">
            <a:hlinkClick r:id="rId2" action="ppaction://hlinksldjump"/>
          </p:cNvPr>
          <p:cNvGraphicFramePr>
            <a:graphicFrameLocks noGrp="1"/>
          </p:cNvGraphicFramePr>
          <p:nvPr>
            <p:ph idx="1"/>
          </p:nvPr>
        </p:nvGraphicFramePr>
        <p:xfrm>
          <a:off x="457200" y="2057400"/>
          <a:ext cx="83820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4793</TotalTime>
  <Words>1572</Words>
  <Application>Microsoft Office PowerPoint</Application>
  <PresentationFormat>On-screen Show (4:3)</PresentationFormat>
  <Paragraphs>367</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Theme1</vt:lpstr>
      <vt:lpstr>2014-15 SUNY Operating and Capital Budget Requests</vt:lpstr>
      <vt:lpstr>Economic Environment</vt:lpstr>
      <vt:lpstr>Economic Environment</vt:lpstr>
      <vt:lpstr>2014-15 SUNY Operating Budget Request</vt:lpstr>
      <vt:lpstr>2014-15 Operating Budget Request</vt:lpstr>
      <vt:lpstr>State-operated / Statutory Campuses</vt:lpstr>
      <vt:lpstr>Rational Tuition Plan: Year Four of Five</vt:lpstr>
      <vt:lpstr>Slide 8</vt:lpstr>
      <vt:lpstr>Community Colleges</vt:lpstr>
      <vt:lpstr>Hospitals</vt:lpstr>
      <vt:lpstr>Summary of Capital Plan &amp; Budget Request</vt:lpstr>
      <vt:lpstr>Educational Facilities</vt:lpstr>
      <vt:lpstr>Hospitals</vt:lpstr>
      <vt:lpstr>Residence Halls</vt:lpstr>
      <vt:lpstr>Community Colleges</vt:lpstr>
      <vt:lpstr>Other SUNY-Wide Capital Initiatives</vt:lpstr>
      <vt:lpstr>Other SUNY-Wide Capital Initiatives (Continued)</vt:lpstr>
      <vt:lpstr>Slide 18</vt:lpstr>
      <vt:lpstr>Resident Undergraduate Tuition Rates  2010/11 - Projected 2015/16 </vt:lpstr>
      <vt:lpstr>Non-Resident Tuition Rates at  the Four SUNY University Research Centers  2010/11 – Projected 2015/16</vt:lpstr>
      <vt:lpstr>SUNY Enrollment Weighted Average In-State Tuition and Fees Proposed 2014-15 SUNY vs. 2013-14 NY Private Schools</vt:lpstr>
    </vt:vector>
  </TitlesOfParts>
  <Company>State University of New York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sagerjo</dc:creator>
  <cp:lastModifiedBy>sagerjo</cp:lastModifiedBy>
  <cp:revision>179</cp:revision>
  <dcterms:created xsi:type="dcterms:W3CDTF">2013-09-09T14:58:58Z</dcterms:created>
  <dcterms:modified xsi:type="dcterms:W3CDTF">2013-11-15T22:33:24Z</dcterms:modified>
</cp:coreProperties>
</file>